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8"/>
  </p:notesMasterIdLst>
  <p:sldIdLst>
    <p:sldId id="381" r:id="rId5"/>
    <p:sldId id="404" r:id="rId6"/>
    <p:sldId id="406" r:id="rId7"/>
    <p:sldId id="419" r:id="rId8"/>
    <p:sldId id="415" r:id="rId9"/>
    <p:sldId id="416" r:id="rId10"/>
    <p:sldId id="417" r:id="rId11"/>
    <p:sldId id="420" r:id="rId12"/>
    <p:sldId id="408" r:id="rId13"/>
    <p:sldId id="340" r:id="rId14"/>
    <p:sldId id="339" r:id="rId15"/>
    <p:sldId id="418" r:id="rId16"/>
    <p:sldId id="414" r:id="rId17"/>
    <p:sldId id="376" r:id="rId18"/>
    <p:sldId id="392" r:id="rId19"/>
    <p:sldId id="394" r:id="rId20"/>
    <p:sldId id="395" r:id="rId21"/>
    <p:sldId id="375" r:id="rId22"/>
    <p:sldId id="386" r:id="rId23"/>
    <p:sldId id="387" r:id="rId24"/>
    <p:sldId id="377" r:id="rId25"/>
    <p:sldId id="421" r:id="rId26"/>
    <p:sldId id="422" r:id="rId27"/>
    <p:sldId id="423" r:id="rId28"/>
    <p:sldId id="378" r:id="rId29"/>
    <p:sldId id="424" r:id="rId30"/>
    <p:sldId id="425" r:id="rId31"/>
    <p:sldId id="379" r:id="rId32"/>
    <p:sldId id="426" r:id="rId33"/>
    <p:sldId id="400" r:id="rId34"/>
    <p:sldId id="427" r:id="rId35"/>
    <p:sldId id="413" r:id="rId36"/>
    <p:sldId id="412"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Qianhua Yu" initials="QY"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93979" autoAdjust="0"/>
  </p:normalViewPr>
  <p:slideViewPr>
    <p:cSldViewPr>
      <p:cViewPr varScale="1">
        <p:scale>
          <a:sx n="65" d="100"/>
          <a:sy n="65" d="100"/>
        </p:scale>
        <p:origin x="1360" y="40"/>
      </p:cViewPr>
      <p:guideLst>
        <p:guide orient="horz" pos="2160"/>
        <p:guide pos="2880"/>
      </p:guideLst>
    </p:cSldViewPr>
  </p:slideViewPr>
  <p:outlineViewPr>
    <p:cViewPr>
      <p:scale>
        <a:sx n="33" d="100"/>
        <a:sy n="33" d="100"/>
      </p:scale>
      <p:origin x="0" y="-480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54EF45-FA28-4687-946C-C48EA9A6B4B8}" type="datetimeFigureOut">
              <a:rPr lang="en-US" smtClean="0"/>
              <a:t>12/11/2019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D048C6-8179-4262-8052-A1AA1DBB109A}" type="slidenum">
              <a:rPr lang="en-US" smtClean="0"/>
              <a:t>‹#›</a:t>
            </a:fld>
            <a:endParaRPr lang="en-US"/>
          </a:p>
        </p:txBody>
      </p:sp>
    </p:spTree>
    <p:extLst>
      <p:ext uri="{BB962C8B-B14F-4D97-AF65-F5344CB8AC3E}">
        <p14:creationId xmlns:p14="http://schemas.microsoft.com/office/powerpoint/2010/main" val="1188179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aacsb.edu/"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canterbury.ac.nz/news/2019/ucs-77m-boost-to-nz-immersive-gaming-sector.html"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canterbury.ac.nz/subjects/geol/"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www.canterbury.ac.nz/subjects/geog/"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0B65A64F-C474-4C12-BAB8-82F0C2DF5701}"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951760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457200" eaLnBrk="1" hangingPunct="1">
              <a:spcBef>
                <a:spcPct val="0"/>
              </a:spcBef>
            </a:pPr>
            <a:endParaRPr lang="en-NZ" altLang="en-US"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8ED15AF-F741-4B18-A564-979977D6397D}" type="slidenum">
              <a:rPr lang="en-NZ" altLang="en-US" smtClean="0">
                <a:solidFill>
                  <a:srgbClr val="000000"/>
                </a:solidFill>
                <a:latin typeface="Gill Sans" charset="0"/>
              </a:rPr>
              <a:pPr>
                <a:spcBef>
                  <a:spcPct val="0"/>
                </a:spcBef>
              </a:pPr>
              <a:t>13</a:t>
            </a:fld>
            <a:endParaRPr lang="en-NZ" altLang="en-US" smtClean="0">
              <a:solidFill>
                <a:srgbClr val="000000"/>
              </a:solidFill>
              <a:latin typeface="Gill Sans" charset="0"/>
            </a:endParaRPr>
          </a:p>
        </p:txBody>
      </p:sp>
    </p:spTree>
    <p:extLst>
      <p:ext uri="{BB962C8B-B14F-4D97-AF65-F5344CB8AC3E}">
        <p14:creationId xmlns:p14="http://schemas.microsoft.com/office/powerpoint/2010/main" val="2434441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b="0" i="0" kern="1200" dirty="0" smtClean="0">
                <a:solidFill>
                  <a:schemeClr val="tx1"/>
                </a:solidFill>
                <a:effectLst/>
                <a:latin typeface="+mn-lt"/>
                <a:ea typeface="+mn-ea"/>
                <a:cs typeface="+mn-cs"/>
              </a:rPr>
              <a:t>Accounting and Finance (ranked in the Top 150)</a:t>
            </a:r>
            <a:r>
              <a:rPr lang="en-NZ" dirty="0" smtClean="0"/>
              <a:t/>
            </a:r>
            <a:br>
              <a:rPr lang="en-NZ" dirty="0" smtClean="0"/>
            </a:br>
            <a:r>
              <a:rPr lang="en-NZ" sz="1200" b="0" i="0" kern="1200" dirty="0" smtClean="0">
                <a:solidFill>
                  <a:schemeClr val="tx1"/>
                </a:solidFill>
                <a:effectLst/>
                <a:latin typeface="+mn-lt"/>
                <a:ea typeface="+mn-ea"/>
                <a:cs typeface="+mn-cs"/>
              </a:rPr>
              <a:t>Law (ranked in the Top 150)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b="1" i="0" kern="1200" dirty="0" smtClean="0">
                <a:solidFill>
                  <a:schemeClr val="tx1"/>
                </a:solidFill>
                <a:effectLst/>
                <a:latin typeface="+mn-lt"/>
                <a:ea typeface="+mn-ea"/>
                <a:cs typeface="+mn-cs"/>
              </a:rPr>
              <a:t>UC ranked first in </a:t>
            </a:r>
            <a:r>
              <a:rPr lang="en-NZ" dirty="0" smtClean="0"/>
              <a:t>Marketing and tourism </a:t>
            </a:r>
            <a:r>
              <a:rPr lang="en-US" altLang="zh-CN" dirty="0" smtClean="0"/>
              <a:t>in</a:t>
            </a:r>
            <a:r>
              <a:rPr lang="en-NZ" sz="1200" b="0" i="0" kern="1200" dirty="0" smtClean="0">
                <a:solidFill>
                  <a:schemeClr val="tx1"/>
                </a:solidFill>
                <a:effectLst/>
                <a:latin typeface="+mn-lt"/>
                <a:ea typeface="+mn-ea"/>
                <a:cs typeface="+mn-cs"/>
              </a:rPr>
              <a:t>2018 Performance-based Research Fund (PBRF) results </a:t>
            </a:r>
            <a:endParaRPr lang="en-NZ" dirty="0" smtClean="0"/>
          </a:p>
          <a:p>
            <a:r>
              <a:rPr lang="en-US" dirty="0" smtClean="0"/>
              <a:t>Top</a:t>
            </a:r>
            <a:r>
              <a:rPr lang="en-US" baseline="0" dirty="0" smtClean="0"/>
              <a:t> 3 in Law and economics, management, human resources, </a:t>
            </a:r>
            <a:r>
              <a:rPr lang="en-NZ" sz="1200" b="0" i="0" kern="1200" dirty="0" smtClean="0">
                <a:solidFill>
                  <a:schemeClr val="tx1"/>
                </a:solidFill>
                <a:effectLst/>
                <a:latin typeface="+mn-lt"/>
                <a:ea typeface="+mn-ea"/>
                <a:cs typeface="+mn-cs"/>
              </a:rPr>
              <a:t> industrial relations and other businesses,  2018 NZ PBRF</a:t>
            </a:r>
          </a:p>
          <a:p>
            <a:r>
              <a:rPr lang="en-NZ" sz="1200" b="0" i="0" kern="1200" dirty="0" smtClean="0">
                <a:solidFill>
                  <a:schemeClr val="tx1"/>
                </a:solidFill>
                <a:effectLst/>
                <a:latin typeface="+mn-lt"/>
                <a:ea typeface="+mn-ea"/>
                <a:cs typeface="+mn-cs"/>
              </a:rPr>
              <a:t>UC‘s School of Law | Te Kura </a:t>
            </a:r>
            <a:r>
              <a:rPr lang="en-NZ" sz="1200" b="0" i="0" kern="1200" dirty="0" err="1" smtClean="0">
                <a:solidFill>
                  <a:schemeClr val="tx1"/>
                </a:solidFill>
                <a:effectLst/>
                <a:latin typeface="+mn-lt"/>
                <a:ea typeface="+mn-ea"/>
                <a:cs typeface="+mn-cs"/>
              </a:rPr>
              <a:t>Ture</a:t>
            </a:r>
            <a:r>
              <a:rPr lang="en-NZ" sz="1200" b="0" i="0" kern="1200" dirty="0" smtClean="0">
                <a:solidFill>
                  <a:schemeClr val="tx1"/>
                </a:solidFill>
                <a:effectLst/>
                <a:latin typeface="+mn-lt"/>
                <a:ea typeface="+mn-ea"/>
                <a:cs typeface="+mn-cs"/>
              </a:rPr>
              <a:t> is one of New Zealand’s leading law schools - consistently ranking in the top 150 law schools worldwide</a:t>
            </a:r>
            <a:r>
              <a:rPr lang="en-US" sz="1200" b="0" i="0" kern="1200" dirty="0" smtClean="0">
                <a:solidFill>
                  <a:schemeClr val="tx1"/>
                </a:solidFill>
                <a:effectLst/>
                <a:latin typeface="+mn-lt"/>
                <a:ea typeface="+mn-ea"/>
                <a:cs typeface="+mn-cs"/>
              </a:rPr>
              <a:t>.</a:t>
            </a:r>
            <a:r>
              <a:rPr lang="en-US" sz="1200" b="0" i="0" kern="1200" baseline="0" dirty="0" smtClean="0">
                <a:solidFill>
                  <a:schemeClr val="tx1"/>
                </a:solidFill>
                <a:effectLst/>
                <a:latin typeface="+mn-lt"/>
                <a:ea typeface="+mn-ea"/>
                <a:cs typeface="+mn-cs"/>
              </a:rPr>
              <a:t> </a:t>
            </a:r>
            <a:r>
              <a:rPr lang="en-NZ" sz="1200" b="0" i="0" kern="1200" dirty="0" smtClean="0">
                <a:solidFill>
                  <a:schemeClr val="tx1"/>
                </a:solidFill>
                <a:effectLst/>
                <a:latin typeface="+mn-lt"/>
                <a:ea typeface="+mn-ea"/>
                <a:cs typeface="+mn-cs"/>
              </a:rPr>
              <a:t>We have a strong reputation in traditional areas of law and offer innovative courses investigating the ways law intersects with Antarctica, the media, sport, and medicine.. </a:t>
            </a:r>
            <a:r>
              <a:rPr lang="fr-FR" sz="1200" b="0" i="0" kern="1200" dirty="0" smtClean="0">
                <a:solidFill>
                  <a:schemeClr val="tx1"/>
                </a:solidFill>
                <a:effectLst/>
                <a:latin typeface="+mn-lt"/>
                <a:ea typeface="+mn-ea"/>
                <a:cs typeface="+mn-cs"/>
              </a:rPr>
              <a:t>NZ</a:t>
            </a:r>
            <a:r>
              <a:rPr lang="fr-FR" sz="1200" b="0" i="0" kern="1200" baseline="0" dirty="0" smtClean="0">
                <a:solidFill>
                  <a:schemeClr val="tx1"/>
                </a:solidFill>
                <a:effectLst/>
                <a:latin typeface="+mn-lt"/>
                <a:ea typeface="+mn-ea"/>
                <a:cs typeface="+mn-cs"/>
              </a:rPr>
              <a:t> </a:t>
            </a:r>
            <a:r>
              <a:rPr lang="fr-FR" sz="1200" b="0" i="0" kern="1200" dirty="0" smtClean="0">
                <a:solidFill>
                  <a:schemeClr val="tx1"/>
                </a:solidFill>
                <a:effectLst/>
                <a:latin typeface="+mn-lt"/>
                <a:ea typeface="+mn-ea"/>
                <a:cs typeface="+mn-cs"/>
              </a:rPr>
              <a:t>unique </a:t>
            </a:r>
            <a:r>
              <a:rPr lang="fr-FR" sz="1200" b="0" i="0" kern="1200" dirty="0" err="1" smtClean="0">
                <a:solidFill>
                  <a:schemeClr val="tx1"/>
                </a:solidFill>
                <a:effectLst/>
                <a:latin typeface="+mn-lt"/>
                <a:ea typeface="+mn-ea"/>
                <a:cs typeface="+mn-cs"/>
              </a:rPr>
              <a:t>Criminal</a:t>
            </a:r>
            <a:r>
              <a:rPr lang="fr-FR" sz="1200" b="0" i="0" kern="1200" dirty="0" smtClean="0">
                <a:solidFill>
                  <a:schemeClr val="tx1"/>
                </a:solidFill>
                <a:effectLst/>
                <a:latin typeface="+mn-lt"/>
                <a:ea typeface="+mn-ea"/>
                <a:cs typeface="+mn-cs"/>
              </a:rPr>
              <a:t> Justice qualifications</a:t>
            </a:r>
            <a:endParaRPr lang="en-US" sz="1200" b="0" i="0" kern="1200" dirty="0" smtClean="0">
              <a:solidFill>
                <a:schemeClr val="tx1"/>
              </a:solidFill>
              <a:effectLst/>
              <a:latin typeface="+mn-lt"/>
              <a:ea typeface="+mn-ea"/>
              <a:cs typeface="+mn-cs"/>
            </a:endParaRPr>
          </a:p>
          <a:p>
            <a:endParaRPr lang="en-US" sz="1200" b="0" i="0" kern="1200" baseline="0" dirty="0" smtClean="0">
              <a:solidFill>
                <a:schemeClr val="tx1"/>
              </a:solidFill>
              <a:effectLst/>
              <a:latin typeface="+mn-lt"/>
              <a:ea typeface="+mn-ea"/>
              <a:cs typeface="+mn-cs"/>
            </a:endParaRPr>
          </a:p>
          <a:p>
            <a:r>
              <a:rPr lang="en-NZ" sz="1200" b="0" i="0" kern="1200" dirty="0" smtClean="0">
                <a:solidFill>
                  <a:schemeClr val="tx1"/>
                </a:solidFill>
                <a:effectLst/>
                <a:latin typeface="+mn-lt"/>
                <a:ea typeface="+mn-ea"/>
                <a:cs typeface="+mn-cs"/>
              </a:rPr>
              <a:t>UC Business School | Te Kura </a:t>
            </a:r>
            <a:r>
              <a:rPr lang="en-NZ" sz="1200" b="0" i="0" kern="1200" dirty="0" err="1" smtClean="0">
                <a:solidFill>
                  <a:schemeClr val="tx1"/>
                </a:solidFill>
                <a:effectLst/>
                <a:latin typeface="+mn-lt"/>
                <a:ea typeface="+mn-ea"/>
                <a:cs typeface="+mn-cs"/>
              </a:rPr>
              <a:t>Umanga</a:t>
            </a:r>
            <a:r>
              <a:rPr lang="en-NZ" sz="1200" b="0" i="0" kern="1200" dirty="0" smtClean="0">
                <a:solidFill>
                  <a:schemeClr val="tx1"/>
                </a:solidFill>
                <a:effectLst/>
                <a:latin typeface="+mn-lt"/>
                <a:ea typeface="+mn-ea"/>
                <a:cs typeface="+mn-cs"/>
              </a:rPr>
              <a:t> is in the top five per cent of business schools in the world, evidenced by our accreditation by </a:t>
            </a:r>
            <a:r>
              <a:rPr lang="en-NZ" sz="1200" b="0" i="0" u="none" strike="noStrike" kern="1200" dirty="0" smtClean="0">
                <a:solidFill>
                  <a:schemeClr val="tx1"/>
                </a:solidFill>
                <a:effectLst/>
                <a:latin typeface="+mn-lt"/>
                <a:ea typeface="+mn-ea"/>
                <a:cs typeface="+mn-cs"/>
                <a:hlinkClick r:id="rId3"/>
              </a:rPr>
              <a:t>AACSB International</a:t>
            </a:r>
            <a:r>
              <a:rPr lang="en-NZ" sz="1200" b="0" i="0" kern="1200" dirty="0" smtClean="0">
                <a:solidFill>
                  <a:schemeClr val="tx1"/>
                </a:solidFill>
                <a:effectLst/>
                <a:latin typeface="+mn-lt"/>
                <a:ea typeface="+mn-ea"/>
                <a:cs typeface="+mn-cs"/>
              </a:rPr>
              <a:t> - The Association to Advance Collegiate Schools of Business.  Accreditation is the hallmark of excellence in business schools.</a:t>
            </a:r>
            <a:endParaRPr lang="en-NZ" dirty="0"/>
          </a:p>
        </p:txBody>
      </p:sp>
      <p:sp>
        <p:nvSpPr>
          <p:cNvPr id="4" name="Slide Number Placeholder 3"/>
          <p:cNvSpPr>
            <a:spLocks noGrp="1"/>
          </p:cNvSpPr>
          <p:nvPr>
            <p:ph type="sldNum" sz="quarter" idx="10"/>
          </p:nvPr>
        </p:nvSpPr>
        <p:spPr/>
        <p:txBody>
          <a:bodyPr/>
          <a:lstStyle/>
          <a:p>
            <a:fld id="{F3D048C6-8179-4262-8052-A1AA1DBB109A}" type="slidenum">
              <a:rPr lang="en-US" smtClean="0"/>
              <a:t>14</a:t>
            </a:fld>
            <a:endParaRPr lang="en-US"/>
          </a:p>
        </p:txBody>
      </p:sp>
    </p:spTree>
    <p:extLst>
      <p:ext uri="{BB962C8B-B14F-4D97-AF65-F5344CB8AC3E}">
        <p14:creationId xmlns:p14="http://schemas.microsoft.com/office/powerpoint/2010/main" val="1615795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College of Engineering</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College of Engineering offers professional qualifications in Engineering and Forestry. The School of Mathematics &amp; Statistics and The Department of Computer Science &amp; Software Engineering are also included in the College of Engineering due to their close interactions in teaching and research. Therefore, the College of Engineering truly focuses on all things that are innovative and cutting edge.</a:t>
            </a:r>
          </a:p>
          <a:p>
            <a:endParaRPr lang="en-GB" sz="1200" kern="1200" dirty="0" smtClean="0">
              <a:solidFill>
                <a:schemeClr val="tx1"/>
              </a:solidFill>
              <a:effectLst/>
              <a:latin typeface="+mn-lt"/>
              <a:ea typeface="+mn-ea"/>
              <a:cs typeface="+mn-cs"/>
            </a:endParaRPr>
          </a:p>
          <a:p>
            <a:pPr marL="285750" indent="-285750">
              <a:lnSpc>
                <a:spcPct val="150000"/>
              </a:lnSpc>
              <a:buClr>
                <a:srgbClr val="FF0000"/>
              </a:buClr>
              <a:buFont typeface="Wingdings" panose="05000000000000000000" pitchFamily="2" charset="2"/>
              <a:buChar char="Ø"/>
            </a:pPr>
            <a:r>
              <a:rPr lang="en-GB" b="1" dirty="0" smtClean="0">
                <a:solidFill>
                  <a:srgbClr val="333399">
                    <a:lumMod val="75000"/>
                  </a:srgbClr>
                </a:solidFill>
                <a:latin typeface="Calibri" pitchFamily="34" charset="0"/>
                <a:cs typeface="Arial" pitchFamily="34" charset="0"/>
              </a:rPr>
              <a:t>High-tech facilities, Advanced labs and field stations</a:t>
            </a:r>
            <a:endParaRPr lang="en-NZ" b="1" dirty="0" smtClean="0">
              <a:solidFill>
                <a:srgbClr val="333399">
                  <a:lumMod val="75000"/>
                </a:srgbClr>
              </a:solidFill>
              <a:latin typeface="Calibri" pitchFamily="34" charset="0"/>
              <a:cs typeface="Arial" pitchFamily="34" charset="0"/>
            </a:endParaRPr>
          </a:p>
          <a:p>
            <a:pPr marL="285750" indent="-285750">
              <a:lnSpc>
                <a:spcPct val="150000"/>
              </a:lnSpc>
              <a:buClr>
                <a:srgbClr val="FF0000"/>
              </a:buClr>
              <a:buFont typeface="Wingdings" panose="05000000000000000000" pitchFamily="2" charset="2"/>
              <a:buChar char="Ø"/>
            </a:pPr>
            <a:r>
              <a:rPr lang="en-GB" b="1" dirty="0" smtClean="0">
                <a:solidFill>
                  <a:srgbClr val="333399">
                    <a:lumMod val="75000"/>
                  </a:srgbClr>
                </a:solidFill>
                <a:latin typeface="Calibri" pitchFamily="34" charset="0"/>
                <a:cs typeface="Arial" pitchFamily="34" charset="0"/>
              </a:rPr>
              <a:t>World acclaimed lecturing and research staff</a:t>
            </a:r>
            <a:endParaRPr lang="en-NZ" b="1" dirty="0" smtClean="0">
              <a:solidFill>
                <a:srgbClr val="333399">
                  <a:lumMod val="75000"/>
                </a:srgbClr>
              </a:solidFill>
              <a:latin typeface="Calibri" pitchFamily="34" charset="0"/>
              <a:cs typeface="Arial" pitchFamily="34" charset="0"/>
            </a:endParaRPr>
          </a:p>
          <a:p>
            <a:endParaRPr lang="en-US" sz="1200" b="1"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The College is best known for: </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Civil and Construction programme QS Ranked in</a:t>
            </a:r>
            <a:r>
              <a:rPr lang="en-GB" sz="1200" kern="1200" baseline="0" dirty="0" smtClean="0">
                <a:solidFill>
                  <a:schemeClr val="tx1"/>
                </a:solidFill>
                <a:effectLst/>
                <a:latin typeface="+mn-lt"/>
                <a:ea typeface="+mn-ea"/>
                <a:cs typeface="+mn-cs"/>
              </a:rPr>
              <a:t> the top 100</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Accredited by the Institute of Professional Engineers New Zealand (IPENZ)</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Signatory member of the Washington Accord</a:t>
            </a:r>
            <a:endParaRPr lang="en-NZ"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b="1" i="0" kern="1200" dirty="0" smtClean="0">
                <a:solidFill>
                  <a:schemeClr val="tx1"/>
                </a:solidFill>
                <a:effectLst/>
                <a:latin typeface="+mn-lt"/>
                <a:ea typeface="+mn-ea"/>
                <a:cs typeface="+mn-cs"/>
              </a:rPr>
              <a:t>UC ranked second in </a:t>
            </a:r>
            <a:r>
              <a:rPr lang="en-NZ" sz="1200" b="0" i="0" kern="1200" dirty="0" smtClean="0">
                <a:solidFill>
                  <a:schemeClr val="tx1"/>
                </a:solidFill>
                <a:effectLst/>
                <a:latin typeface="+mn-lt"/>
                <a:ea typeface="+mn-ea"/>
                <a:cs typeface="+mn-cs"/>
              </a:rPr>
              <a:t>Engineering and technology</a:t>
            </a:r>
            <a:r>
              <a:rPr lang="zh-CN" altLang="en-US" sz="1200" b="0" i="0" kern="120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2018 NZ PBRF</a:t>
            </a:r>
            <a:endParaRPr lang="en-NZ" sz="1200" b="1" i="0" kern="1200" dirty="0" smtClean="0">
              <a:solidFill>
                <a:schemeClr val="tx1"/>
              </a:solidFill>
              <a:effectLst/>
              <a:latin typeface="+mn-lt"/>
              <a:ea typeface="+mn-ea"/>
              <a:cs typeface="+mn-cs"/>
            </a:endParaRPr>
          </a:p>
          <a:p>
            <a:endParaRPr lang="en-NZ" sz="1200" kern="1200" dirty="0" smtClean="0">
              <a:solidFill>
                <a:schemeClr val="tx1"/>
              </a:solidFill>
              <a:effectLst/>
              <a:latin typeface="+mn-lt"/>
              <a:ea typeface="+mn-ea"/>
              <a:cs typeface="+mn-cs"/>
            </a:endParaRPr>
          </a:p>
          <a:p>
            <a:pPr marL="342900" indent="-342900" eaLnBrk="1" hangingPunct="1">
              <a:lnSpc>
                <a:spcPct val="115000"/>
              </a:lnSpc>
              <a:spcAft>
                <a:spcPts val="1200"/>
              </a:spcAft>
              <a:buFont typeface="Symbol"/>
              <a:buChar char=""/>
              <a:defRPr/>
            </a:pPr>
            <a:r>
              <a:rPr lang="en-NZ" sz="1200" kern="1200" dirty="0" smtClean="0">
                <a:solidFill>
                  <a:schemeClr val="tx1"/>
                </a:solidFill>
                <a:latin typeface="+mn-lt"/>
                <a:ea typeface="+mn-ea"/>
                <a:cs typeface="+mn-cs"/>
              </a:rPr>
              <a:t>UC is spending $144 million on new and modernised engineering buildings by 2017</a:t>
            </a:r>
            <a:endParaRPr lang="en-NZ" sz="1200" kern="1200" dirty="0" smtClean="0">
              <a:solidFill>
                <a:schemeClr val="tx1"/>
              </a:solidFill>
              <a:latin typeface="+mn-lt"/>
              <a:ea typeface="Calibri"/>
              <a:cs typeface="Times New Roman"/>
            </a:endParaRPr>
          </a:p>
          <a:p>
            <a:pPr marL="342900" indent="-342900" eaLnBrk="1" hangingPunct="1">
              <a:lnSpc>
                <a:spcPct val="115000"/>
              </a:lnSpc>
              <a:spcAft>
                <a:spcPts val="1200"/>
              </a:spcAft>
              <a:buFont typeface="Symbol"/>
              <a:buChar char=""/>
              <a:defRPr/>
            </a:pPr>
            <a:r>
              <a:rPr lang="en-NZ" sz="1200" kern="1200" dirty="0" smtClean="0">
                <a:solidFill>
                  <a:schemeClr val="tx1"/>
                </a:solidFill>
                <a:latin typeface="+mn-lt"/>
                <a:ea typeface="+mn-ea"/>
                <a:cs typeface="+mn-cs"/>
              </a:rPr>
              <a:t>The project leads to state of the art labs and learning spaces</a:t>
            </a:r>
          </a:p>
          <a:p>
            <a:pPr marL="342900" indent="-342900" eaLnBrk="1" hangingPunct="1">
              <a:lnSpc>
                <a:spcPct val="115000"/>
              </a:lnSpc>
              <a:spcAft>
                <a:spcPts val="1200"/>
              </a:spcAft>
              <a:buFont typeface="Symbol"/>
              <a:buChar char=""/>
              <a:defRPr/>
            </a:pPr>
            <a:r>
              <a:rPr lang="en-NZ" sz="1200" kern="1200" dirty="0" smtClean="0">
                <a:solidFill>
                  <a:srgbClr val="FF0000"/>
                </a:solidFill>
                <a:latin typeface="+mn-lt"/>
                <a:ea typeface="+mn-ea"/>
                <a:cs typeface="+mn-cs"/>
              </a:rPr>
              <a:t>Facilities are comparable to top engineering schools around the world</a:t>
            </a:r>
          </a:p>
          <a:p>
            <a:pPr marL="342900" indent="-342900" eaLnBrk="1" hangingPunct="1">
              <a:lnSpc>
                <a:spcPct val="115000"/>
              </a:lnSpc>
              <a:spcAft>
                <a:spcPts val="1200"/>
              </a:spcAft>
              <a:buFont typeface="Symbol"/>
              <a:buChar char=""/>
              <a:defRPr/>
            </a:pPr>
            <a:endParaRPr lang="en-US" sz="1200" kern="1200" dirty="0" smtClean="0">
              <a:solidFill>
                <a:srgbClr val="FF0000"/>
              </a:solidFill>
              <a:latin typeface="+mn-lt"/>
              <a:ea typeface="+mn-ea"/>
              <a:cs typeface="+mn-cs"/>
            </a:endParaRPr>
          </a:p>
          <a:p>
            <a:r>
              <a:rPr lang="en-NZ" sz="1200" b="0" i="0" kern="1200" dirty="0" smtClean="0">
                <a:solidFill>
                  <a:schemeClr val="tx1"/>
                </a:solidFill>
                <a:effectLst/>
                <a:latin typeface="+mn-lt"/>
                <a:ea typeface="+mn-ea"/>
                <a:cs typeface="+mn-cs"/>
              </a:rPr>
              <a:t>Government funded</a:t>
            </a:r>
            <a:r>
              <a:rPr lang="en-NZ" sz="1200" b="0" i="0" kern="1200" baseline="0" dirty="0" smtClean="0">
                <a:solidFill>
                  <a:schemeClr val="tx1"/>
                </a:solidFill>
                <a:effectLst/>
                <a:latin typeface="+mn-lt"/>
                <a:ea typeface="+mn-ea"/>
                <a:cs typeface="+mn-cs"/>
              </a:rPr>
              <a:t> </a:t>
            </a:r>
            <a:r>
              <a:rPr lang="en-NZ" sz="1200" b="0" i="0" kern="1200" dirty="0" smtClean="0">
                <a:solidFill>
                  <a:schemeClr val="tx1"/>
                </a:solidFill>
                <a:effectLst/>
                <a:latin typeface="+mn-lt"/>
                <a:ea typeface="+mn-ea"/>
                <a:cs typeface="+mn-cs"/>
              </a:rPr>
              <a:t>$3.2 million and University funded $4.5 million to Human Interface Technology Lab New Zealand (HIT Lab NZ) at UC to break new ground on effective use of these novel technologies.</a:t>
            </a:r>
            <a:r>
              <a:rPr lang="en-NZ" sz="1200" b="0" i="0" kern="1200" baseline="0" dirty="0" smtClean="0">
                <a:solidFill>
                  <a:schemeClr val="tx1"/>
                </a:solidFill>
                <a:effectLst/>
                <a:latin typeface="+mn-lt"/>
                <a:ea typeface="+mn-ea"/>
                <a:cs typeface="+mn-cs"/>
              </a:rPr>
              <a:t> </a:t>
            </a:r>
            <a:r>
              <a:rPr lang="en-NZ" dirty="0" smtClean="0">
                <a:hlinkClick r:id="rId3"/>
              </a:rPr>
              <a:t>https://www.canterbury.ac.nz/news/2019/ucs-77m-boost-to-nz-immersive-gaming-sector.html</a:t>
            </a:r>
            <a:endParaRPr lang="en-NZ"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B65A64F-C474-4C12-BAB8-82F0C2DF5701}"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640508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smtClean="0"/>
          </a:p>
          <a:p>
            <a:r>
              <a:rPr lang="en-US" sz="1200" b="1" kern="1200" dirty="0" smtClean="0">
                <a:solidFill>
                  <a:schemeClr val="tx1"/>
                </a:solidFill>
                <a:effectLst/>
                <a:latin typeface="+mn-lt"/>
                <a:ea typeface="+mn-ea"/>
                <a:cs typeface="+mn-cs"/>
              </a:rPr>
              <a:t>College of Science</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College of Science comprises of the School of Biological Sciences, the departments of Chemistry, Communication Disorders, Geography, Geological Sciences, Physics and Astronomy, Psychology, the Waterways Centre for Freshwater Management and the Gateway Antarctica Research Centre. </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The College has a very broad research base including: Spectroscopy Applied to Trace Analysis (SIFT), NZ’s unique ecology, the human geography of exposure to environmental chemicals, protein biochemistry, molecular biology, volcanology, the neurochemistry of psychological processes, bioactive compounds from marine fauna, Antarctica, and food chemistry and toxicology. </a:t>
            </a:r>
            <a:endParaRPr lang="en-NZ" sz="1200" kern="1200" dirty="0" smtClean="0">
              <a:solidFill>
                <a:schemeClr val="tx1"/>
              </a:solidFill>
              <a:effectLst/>
              <a:latin typeface="+mn-lt"/>
              <a:ea typeface="+mn-ea"/>
              <a:cs typeface="+mn-cs"/>
            </a:endParaRPr>
          </a:p>
          <a:p>
            <a:endParaRPr lang="en-NZ" sz="1200" kern="1200" dirty="0" smtClean="0">
              <a:solidFill>
                <a:schemeClr val="tx1"/>
              </a:solidFill>
              <a:effectLst/>
              <a:latin typeface="+mn-lt"/>
              <a:ea typeface="+mn-ea"/>
              <a:cs typeface="+mn-cs"/>
            </a:endParaRPr>
          </a:p>
          <a:p>
            <a:endParaRPr lang="en-NZ"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The College is best known for: </a:t>
            </a:r>
            <a:r>
              <a:rPr lang="en-NZ" sz="1200" b="0" i="0" u="none" strike="noStrike" kern="1200" dirty="0" smtClean="0">
                <a:solidFill>
                  <a:schemeClr val="tx1"/>
                </a:solidFill>
                <a:effectLst/>
                <a:latin typeface="+mn-lt"/>
                <a:ea typeface="+mn-ea"/>
                <a:cs typeface="+mn-cs"/>
                <a:hlinkClick r:id="rId3"/>
              </a:rPr>
              <a:t>Earth</a:t>
            </a:r>
            <a:r>
              <a:rPr lang="en-NZ" sz="1200" b="0" i="0" kern="1200" dirty="0" smtClean="0">
                <a:solidFill>
                  <a:schemeClr val="tx1"/>
                </a:solidFill>
                <a:effectLst/>
                <a:latin typeface="+mn-lt"/>
                <a:ea typeface="+mn-ea"/>
                <a:cs typeface="+mn-cs"/>
              </a:rPr>
              <a:t> and Marine Sciences</a:t>
            </a:r>
            <a:r>
              <a:rPr lang="zh-CN" altLang="en-US" sz="1200" b="0" i="0" kern="1200" dirty="0" smtClean="0">
                <a:solidFill>
                  <a:schemeClr val="tx1"/>
                </a:solidFill>
                <a:effectLst/>
                <a:latin typeface="+mn-lt"/>
                <a:ea typeface="+mn-ea"/>
                <a:cs typeface="+mn-cs"/>
              </a:rPr>
              <a:t>， </a:t>
            </a:r>
            <a:r>
              <a:rPr lang="en-NZ" sz="1200" b="0" i="0" u="none" strike="noStrike" kern="1200" dirty="0" smtClean="0">
                <a:solidFill>
                  <a:schemeClr val="tx1"/>
                </a:solidFill>
                <a:effectLst/>
                <a:latin typeface="+mn-lt"/>
                <a:ea typeface="+mn-ea"/>
                <a:cs typeface="+mn-cs"/>
                <a:hlinkClick r:id="rId4"/>
              </a:rPr>
              <a:t>Geography</a:t>
            </a:r>
            <a:r>
              <a:rPr lang="zh-CN" altLang="en-US" sz="1200" b="0" i="0" u="none" strike="noStrike" kern="1200" baseline="0" dirty="0" smtClean="0">
                <a:solidFill>
                  <a:schemeClr val="tx1"/>
                </a:solidFill>
                <a:effectLst/>
                <a:latin typeface="+mn-lt"/>
                <a:ea typeface="+mn-ea"/>
                <a:cs typeface="+mn-cs"/>
              </a:rPr>
              <a:t> </a:t>
            </a:r>
            <a:r>
              <a:rPr lang="en-US" altLang="zh-CN" sz="1200" b="0" i="0" u="none" strike="noStrike" kern="1200" baseline="0" dirty="0" smtClean="0">
                <a:solidFill>
                  <a:schemeClr val="tx1"/>
                </a:solidFill>
                <a:effectLst/>
                <a:latin typeface="+mn-lt"/>
                <a:ea typeface="+mn-ea"/>
                <a:cs typeface="+mn-cs"/>
              </a:rPr>
              <a:t>Top 200 in QS ranking</a:t>
            </a: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b="1" i="0" kern="1200" dirty="0" smtClean="0">
                <a:solidFill>
                  <a:schemeClr val="tx1"/>
                </a:solidFill>
                <a:effectLst/>
                <a:latin typeface="+mn-lt"/>
                <a:ea typeface="+mn-ea"/>
                <a:cs typeface="+mn-cs"/>
              </a:rPr>
              <a:t>UC ranked </a:t>
            </a:r>
            <a:r>
              <a:rPr lang="en-US" altLang="zh-CN" sz="1200" b="0" i="0" u="none" strike="noStrike" kern="1200" dirty="0" smtClean="0">
                <a:solidFill>
                  <a:schemeClr val="tx1"/>
                </a:solidFill>
                <a:effectLst/>
                <a:latin typeface="+mn-lt"/>
                <a:ea typeface="+mn-ea"/>
                <a:cs typeface="+mn-cs"/>
              </a:rPr>
              <a:t>first in  biology,</a:t>
            </a:r>
            <a:r>
              <a:rPr lang="en-US" altLang="zh-CN" sz="1200" b="0" i="0" u="none" strike="noStrike" kern="1200" baseline="0" dirty="0" smtClean="0">
                <a:solidFill>
                  <a:schemeClr val="tx1"/>
                </a:solidFill>
                <a:effectLst/>
                <a:latin typeface="+mn-lt"/>
                <a:ea typeface="+mn-ea"/>
                <a:cs typeface="+mn-cs"/>
              </a:rPr>
              <a:t>  second in chemistry in </a:t>
            </a:r>
            <a:r>
              <a:rPr lang="en-US" altLang="zh-CN" sz="1200" b="0" i="0" kern="1200" dirty="0" smtClean="0">
                <a:solidFill>
                  <a:schemeClr val="tx1"/>
                </a:solidFill>
                <a:effectLst/>
                <a:latin typeface="+mn-lt"/>
                <a:ea typeface="+mn-ea"/>
                <a:cs typeface="+mn-cs"/>
              </a:rPr>
              <a:t>2018 NZ PBRF</a:t>
            </a:r>
            <a:endParaRPr lang="en-NZ" sz="1200" b="1" i="0" kern="1200" dirty="0" smtClean="0">
              <a:solidFill>
                <a:schemeClr val="tx1"/>
              </a:solidFill>
              <a:effectLst/>
              <a:latin typeface="+mn-lt"/>
              <a:ea typeface="+mn-ea"/>
              <a:cs typeface="+mn-cs"/>
            </a:endParaRPr>
          </a:p>
          <a:p>
            <a:endParaRPr lang="en-US" altLang="zh-CN" sz="1200" b="0" i="0" u="none" strike="noStrike" kern="1200" dirty="0" smtClean="0">
              <a:solidFill>
                <a:schemeClr val="tx1"/>
              </a:solidFill>
              <a:effectLst/>
              <a:latin typeface="+mn-lt"/>
              <a:ea typeface="+mn-ea"/>
              <a:cs typeface="+mn-cs"/>
            </a:endParaRPr>
          </a:p>
          <a:p>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Four unique field stations as well as research facilities in Antarctica and in the Nigerian rain forest</a:t>
            </a:r>
            <a:endParaRPr lang="en-NZ" sz="1200" kern="1200" dirty="0" smtClean="0">
              <a:solidFill>
                <a:schemeClr val="tx1"/>
              </a:solidFill>
              <a:effectLst/>
              <a:latin typeface="+mn-lt"/>
              <a:ea typeface="+mn-ea"/>
              <a:cs typeface="+mn-cs"/>
            </a:endParaRPr>
          </a:p>
          <a:p>
            <a:endParaRPr lang="en-NZ"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B65A64F-C474-4C12-BAB8-82F0C2DF5701}"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18692760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College of Education, Health and Human Development</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College of Education, Health and Human Development has been operating for over 135 years and offers well-established and well-respected programmes in teacher education, health sciences and sports coaching. Through a combination of  classroom, on-line and work integrated learning environments, the college is able to cater to a variety of learning styles. </a:t>
            </a:r>
            <a:endParaRPr lang="en-NZ" sz="1200" kern="1200" dirty="0" smtClean="0">
              <a:solidFill>
                <a:schemeClr val="tx1"/>
              </a:solidFill>
              <a:effectLst/>
              <a:latin typeface="+mn-lt"/>
              <a:ea typeface="+mn-ea"/>
              <a:cs typeface="+mn-cs"/>
            </a:endParaRPr>
          </a:p>
          <a:p>
            <a:endParaRPr lang="en-NZ"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The College is best known for: </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Education programme ranked in the QS top </a:t>
            </a:r>
            <a:r>
              <a:rPr lang="en-US" altLang="zh-CN" sz="1200" kern="1200" dirty="0" smtClean="0">
                <a:solidFill>
                  <a:schemeClr val="tx1"/>
                </a:solidFill>
                <a:effectLst/>
                <a:latin typeface="+mn-lt"/>
                <a:ea typeface="+mn-ea"/>
                <a:cs typeface="+mn-cs"/>
              </a:rPr>
              <a:t>2</a:t>
            </a:r>
            <a:r>
              <a:rPr lang="en-GB" sz="1200" kern="1200" dirty="0" smtClean="0">
                <a:solidFill>
                  <a:schemeClr val="tx1"/>
                </a:solidFill>
                <a:effectLst/>
                <a:latin typeface="+mn-lt"/>
                <a:ea typeface="+mn-ea"/>
                <a:cs typeface="+mn-cs"/>
              </a:rPr>
              <a:t>00</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Teaching languages (e.g., TESOL)</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Sports Coaching</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On-line programmes</a:t>
            </a:r>
            <a:endParaRPr lang="en-NZ" sz="1200" kern="1200" dirty="0" smtClean="0">
              <a:solidFill>
                <a:schemeClr val="tx1"/>
              </a:solidFill>
              <a:effectLst/>
              <a:latin typeface="+mn-lt"/>
              <a:ea typeface="+mn-ea"/>
              <a:cs typeface="+mn-cs"/>
            </a:endParaRPr>
          </a:p>
          <a:p>
            <a:endParaRPr lang="en-GB" altLang="zh-CN" sz="1200" kern="1200" dirty="0" smtClean="0">
              <a:solidFill>
                <a:schemeClr val="tx1"/>
              </a:solidFill>
              <a:effectLst/>
              <a:latin typeface="+mn-lt"/>
              <a:ea typeface="+mn-ea"/>
              <a:cs typeface="+mn-cs"/>
            </a:endParaRPr>
          </a:p>
          <a:p>
            <a:r>
              <a:rPr lang="en-GB" altLang="zh-CN" sz="1200" kern="1200" dirty="0" smtClean="0">
                <a:solidFill>
                  <a:schemeClr val="tx1"/>
                </a:solidFill>
                <a:effectLst/>
                <a:latin typeface="+mn-lt"/>
                <a:ea typeface="+mn-ea"/>
                <a:cs typeface="+mn-cs"/>
              </a:rPr>
              <a:t>Health</a:t>
            </a:r>
            <a:r>
              <a:rPr lang="en-GB" altLang="zh-CN" sz="1200" kern="1200" baseline="0" dirty="0" smtClean="0">
                <a:solidFill>
                  <a:schemeClr val="tx1"/>
                </a:solidFill>
                <a:effectLst/>
                <a:latin typeface="+mn-lt"/>
                <a:ea typeface="+mn-ea"/>
                <a:cs typeface="+mn-cs"/>
              </a:rPr>
              <a:t> science provides a </a:t>
            </a:r>
            <a:r>
              <a:rPr lang="en-US" altLang="zh-CN" sz="1200" kern="1200" baseline="0" dirty="0" smtClean="0">
                <a:solidFill>
                  <a:schemeClr val="tx1"/>
                </a:solidFill>
                <a:effectLst/>
                <a:latin typeface="+mn-lt"/>
                <a:ea typeface="+mn-ea"/>
                <a:cs typeface="+mn-cs"/>
              </a:rPr>
              <a:t>c</a:t>
            </a:r>
            <a:r>
              <a:rPr lang="en-US" altLang="zh-CN" sz="1200" kern="1200" dirty="0" smtClean="0">
                <a:solidFill>
                  <a:schemeClr val="tx1"/>
                </a:solidFill>
                <a:effectLst/>
                <a:latin typeface="+mn-lt"/>
                <a:ea typeface="+mn-ea"/>
                <a:cs typeface="+mn-cs"/>
              </a:rPr>
              <a:t>omprehensive range of </a:t>
            </a:r>
            <a:r>
              <a:rPr lang="en-US" altLang="zh-CN" sz="1200" kern="1200" dirty="0" err="1" smtClean="0">
                <a:solidFill>
                  <a:schemeClr val="tx1"/>
                </a:solidFill>
                <a:effectLst/>
                <a:latin typeface="+mn-lt"/>
                <a:ea typeface="+mn-ea"/>
                <a:cs typeface="+mn-cs"/>
              </a:rPr>
              <a:t>programmes</a:t>
            </a:r>
            <a:r>
              <a:rPr lang="en-US" altLang="zh-CN" sz="1200" kern="1200" dirty="0" smtClean="0">
                <a:solidFill>
                  <a:schemeClr val="tx1"/>
                </a:solidFill>
                <a:effectLst/>
                <a:latin typeface="+mn-lt"/>
                <a:ea typeface="+mn-ea"/>
                <a:cs typeface="+mn-cs"/>
              </a:rPr>
              <a:t>, including child</a:t>
            </a:r>
            <a:r>
              <a:rPr lang="en-US" altLang="zh-CN" sz="1200" kern="1200" baseline="0" dirty="0" smtClean="0">
                <a:solidFill>
                  <a:schemeClr val="tx1"/>
                </a:solidFill>
                <a:effectLst/>
                <a:latin typeface="+mn-lt"/>
                <a:ea typeface="+mn-ea"/>
                <a:cs typeface="+mn-cs"/>
              </a:rPr>
              <a:t> and family psychology, counselling, specialist teaching, and the only PGD counselling in South island. </a:t>
            </a:r>
            <a:endParaRPr lang="en-US" sz="1200" kern="1200" baseline="0" dirty="0" smtClean="0">
              <a:solidFill>
                <a:schemeClr val="tx1"/>
              </a:solidFill>
              <a:effectLst/>
              <a:latin typeface="+mn-lt"/>
              <a:ea typeface="+mn-ea"/>
              <a:cs typeface="+mn-cs"/>
            </a:endParaRPr>
          </a:p>
          <a:p>
            <a:pPr fontAlgn="base"/>
            <a:r>
              <a:rPr lang="en-NZ" sz="1200" b="1" i="0" kern="1200" dirty="0" smtClean="0">
                <a:solidFill>
                  <a:schemeClr val="tx1"/>
                </a:solidFill>
                <a:effectLst/>
                <a:latin typeface="+mn-lt"/>
                <a:ea typeface="+mn-ea"/>
                <a:cs typeface="+mn-cs"/>
              </a:rPr>
              <a:t>UC ranked first in  </a:t>
            </a:r>
            <a:r>
              <a:rPr lang="en-NZ" sz="1200" b="0" i="0" kern="1200" dirty="0" smtClean="0">
                <a:solidFill>
                  <a:schemeClr val="tx1"/>
                </a:solidFill>
                <a:effectLst/>
                <a:latin typeface="+mn-lt"/>
                <a:ea typeface="+mn-ea"/>
                <a:cs typeface="+mn-cs"/>
              </a:rPr>
              <a:t>Public health</a:t>
            </a:r>
            <a:r>
              <a:rPr lang="zh-CN" altLang="en-US" sz="1200" b="0" i="0" kern="120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according to </a:t>
            </a:r>
            <a:r>
              <a:rPr lang="en-NZ" sz="1200" b="0" i="0" kern="1200" dirty="0" smtClean="0">
                <a:solidFill>
                  <a:schemeClr val="tx1"/>
                </a:solidFill>
                <a:effectLst/>
                <a:latin typeface="+mn-lt"/>
                <a:ea typeface="+mn-ea"/>
                <a:cs typeface="+mn-cs"/>
              </a:rPr>
              <a:t>2018 Performance-based Research Fund (PBRF) results . </a:t>
            </a:r>
          </a:p>
          <a:p>
            <a:endParaRPr lang="en-NZ"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B65A64F-C474-4C12-BAB8-82F0C2DF5701}"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11529449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b="1"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b="1" i="0" kern="1200" dirty="0" smtClean="0">
                <a:solidFill>
                  <a:schemeClr val="tx1"/>
                </a:solidFill>
                <a:effectLst/>
                <a:latin typeface="+mn-lt"/>
                <a:ea typeface="+mn-ea"/>
                <a:cs typeface="+mn-cs"/>
              </a:rPr>
              <a:t>UC ranked first in </a:t>
            </a:r>
            <a:r>
              <a:rPr lang="en-NZ" sz="1200" b="0" i="0" kern="1200" dirty="0" smtClean="0">
                <a:solidFill>
                  <a:schemeClr val="tx1"/>
                </a:solidFill>
                <a:effectLst/>
                <a:latin typeface="+mn-lt"/>
                <a:ea typeface="+mn-ea"/>
                <a:cs typeface="+mn-cs"/>
              </a:rPr>
              <a:t>Political science, international relations and public policy, </a:t>
            </a:r>
            <a:r>
              <a:rPr lang="en-NZ" sz="1200" b="0" i="0" kern="1200" baseline="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Second in </a:t>
            </a:r>
            <a:r>
              <a:rPr lang="en-NZ" sz="1200" b="0" i="0" kern="1200" dirty="0" smtClean="0">
                <a:solidFill>
                  <a:schemeClr val="tx1"/>
                </a:solidFill>
                <a:effectLst/>
                <a:latin typeface="+mn-lt"/>
                <a:ea typeface="+mn-ea"/>
                <a:cs typeface="+mn-cs"/>
              </a:rPr>
              <a:t>Foreign languages and linguistics, Music, literary arts and other arts</a:t>
            </a:r>
            <a:r>
              <a:rPr lang="zh-CN" altLang="en-US" sz="1200" b="0" i="0" kern="120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2018 NZ PBRF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b="1" dirty="0" smtClean="0"/>
              <a:t>New Zealand Institute of Language, Brain and Behaviour </a:t>
            </a:r>
            <a:r>
              <a:rPr lang="en-NZ" sz="1200" b="0" i="0" kern="1200" dirty="0" smtClean="0">
                <a:solidFill>
                  <a:schemeClr val="tx1"/>
                </a:solidFill>
                <a:effectLst/>
                <a:latin typeface="+mn-lt"/>
                <a:ea typeface="+mn-ea"/>
                <a:cs typeface="+mn-cs"/>
              </a:rPr>
              <a:t>(NZILBB) is a multi-disciplinary centre dedicated to the study of human language. </a:t>
            </a:r>
            <a:endParaRPr lang="en-NZ" b="1"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b="0" i="0" kern="1200" dirty="0" smtClean="0">
                <a:solidFill>
                  <a:schemeClr val="tx1"/>
                </a:solidFill>
                <a:effectLst/>
                <a:latin typeface="+mn-lt"/>
                <a:ea typeface="+mn-ea"/>
                <a:cs typeface="+mn-cs"/>
              </a:rPr>
              <a:t>the country’s only Digital Arts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b="1" i="0" kern="1200" dirty="0" smtClean="0">
                <a:solidFill>
                  <a:schemeClr val="tx1"/>
                </a:solidFill>
                <a:effectLst/>
                <a:latin typeface="+mn-lt"/>
                <a:ea typeface="+mn-ea"/>
                <a:cs typeface="+mn-cs"/>
              </a:rPr>
              <a:t>UC Fine Arts Lecturer Aaron </a:t>
            </a:r>
            <a:r>
              <a:rPr lang="en-NZ" sz="1200" b="1" i="0" kern="1200" dirty="0" err="1" smtClean="0">
                <a:solidFill>
                  <a:schemeClr val="tx1"/>
                </a:solidFill>
                <a:effectLst/>
                <a:latin typeface="+mn-lt"/>
                <a:ea typeface="+mn-ea"/>
                <a:cs typeface="+mn-cs"/>
              </a:rPr>
              <a:t>Beehre</a:t>
            </a:r>
            <a:r>
              <a:rPr lang="en-NZ" sz="1200" b="1" i="0" kern="1200" dirty="0" smtClean="0">
                <a:solidFill>
                  <a:schemeClr val="tx1"/>
                </a:solidFill>
                <a:effectLst/>
                <a:latin typeface="+mn-lt"/>
                <a:ea typeface="+mn-ea"/>
                <a:cs typeface="+mn-cs"/>
              </a:rPr>
              <a:t> accepts Australasian publication award </a:t>
            </a:r>
            <a:r>
              <a:rPr lang="en-US" sz="1200" b="1" i="0" kern="1200" dirty="0" smtClean="0">
                <a:solidFill>
                  <a:schemeClr val="tx1"/>
                </a:solidFill>
                <a:effectLst/>
                <a:latin typeface="+mn-lt"/>
                <a:ea typeface="+mn-ea"/>
                <a:cs typeface="+mn-cs"/>
              </a:rPr>
              <a:t>on</a:t>
            </a:r>
            <a:r>
              <a:rPr lang="en-US" sz="1200" b="1" i="0" kern="1200" baseline="0" dirty="0" smtClean="0">
                <a:solidFill>
                  <a:schemeClr val="tx1"/>
                </a:solidFill>
                <a:effectLst/>
                <a:latin typeface="+mn-lt"/>
                <a:ea typeface="+mn-ea"/>
                <a:cs typeface="+mn-cs"/>
              </a:rPr>
              <a:t> May 21 2019. </a:t>
            </a:r>
            <a:endParaRPr lang="en-NZ" sz="1200" b="1"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b="0" i="0" kern="1200" dirty="0" smtClean="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F3D048C6-8179-4262-8052-A1AA1DBB109A}" type="slidenum">
              <a:rPr lang="en-US" smtClean="0"/>
              <a:t>28</a:t>
            </a:fld>
            <a:endParaRPr lang="en-US"/>
          </a:p>
        </p:txBody>
      </p:sp>
    </p:spTree>
    <p:extLst>
      <p:ext uri="{BB962C8B-B14F-4D97-AF65-F5344CB8AC3E}">
        <p14:creationId xmlns:p14="http://schemas.microsoft.com/office/powerpoint/2010/main" val="3102316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0" i="1" kern="1200" dirty="0" smtClean="0">
                <a:solidFill>
                  <a:schemeClr val="tx1"/>
                </a:solidFill>
                <a:effectLst/>
                <a:latin typeface="+mn-lt"/>
                <a:ea typeface="+mn-ea"/>
                <a:cs typeface="+mn-cs"/>
              </a:rPr>
              <a:t>Charlotte Walker is completing a Bachelor of Arts (BA) double major in Linguistics and Chinese, minor in European and European Union Studies, and Matthew Croft a BA double major in Japanese and Chinese, at UC.</a:t>
            </a:r>
            <a:endParaRPr lang="en-NZ" dirty="0"/>
          </a:p>
        </p:txBody>
      </p:sp>
      <p:sp>
        <p:nvSpPr>
          <p:cNvPr id="4" name="Slide Number Placeholder 3"/>
          <p:cNvSpPr>
            <a:spLocks noGrp="1"/>
          </p:cNvSpPr>
          <p:nvPr>
            <p:ph type="sldNum" sz="quarter" idx="10"/>
          </p:nvPr>
        </p:nvSpPr>
        <p:spPr/>
        <p:txBody>
          <a:bodyPr/>
          <a:lstStyle/>
          <a:p>
            <a:fld id="{F3D048C6-8179-4262-8052-A1AA1DBB109A}" type="slidenum">
              <a:rPr lang="en-US" smtClean="0"/>
              <a:t>30</a:t>
            </a:fld>
            <a:endParaRPr lang="en-US"/>
          </a:p>
        </p:txBody>
      </p:sp>
    </p:spTree>
    <p:extLst>
      <p:ext uri="{BB962C8B-B14F-4D97-AF65-F5344CB8AC3E}">
        <p14:creationId xmlns:p14="http://schemas.microsoft.com/office/powerpoint/2010/main" val="3293022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0" i="1" kern="1200" dirty="0" smtClean="0">
                <a:solidFill>
                  <a:schemeClr val="tx1"/>
                </a:solidFill>
                <a:effectLst/>
                <a:latin typeface="+mn-lt"/>
                <a:ea typeface="+mn-ea"/>
                <a:cs typeface="+mn-cs"/>
              </a:rPr>
              <a:t>Charlotte Walker is completing a Bachelor of Arts (BA) double major in Linguistics and Chinese, minor in European and European Union Studies, and Matthew Croft a BA double major in Japanese and Chinese, at UC.</a:t>
            </a:r>
            <a:endParaRPr lang="en-NZ" dirty="0"/>
          </a:p>
        </p:txBody>
      </p:sp>
      <p:sp>
        <p:nvSpPr>
          <p:cNvPr id="4" name="Slide Number Placeholder 3"/>
          <p:cNvSpPr>
            <a:spLocks noGrp="1"/>
          </p:cNvSpPr>
          <p:nvPr>
            <p:ph type="sldNum" sz="quarter" idx="10"/>
          </p:nvPr>
        </p:nvSpPr>
        <p:spPr/>
        <p:txBody>
          <a:bodyPr/>
          <a:lstStyle/>
          <a:p>
            <a:fld id="{F3D048C6-8179-4262-8052-A1AA1DBB109A}" type="slidenum">
              <a:rPr lang="en-US" smtClean="0"/>
              <a:t>31</a:t>
            </a:fld>
            <a:endParaRPr lang="en-US"/>
          </a:p>
        </p:txBody>
      </p:sp>
    </p:spTree>
    <p:extLst>
      <p:ext uri="{BB962C8B-B14F-4D97-AF65-F5344CB8AC3E}">
        <p14:creationId xmlns:p14="http://schemas.microsoft.com/office/powerpoint/2010/main" val="2864017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457200" eaLnBrk="1" hangingPunct="1">
              <a:spcBef>
                <a:spcPct val="0"/>
              </a:spcBef>
            </a:pPr>
            <a:endParaRPr lang="en-NZ" altLang="en-US"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8ED15AF-F741-4B18-A564-979977D6397D}" type="slidenum">
              <a:rPr lang="en-NZ" altLang="en-US" smtClean="0">
                <a:solidFill>
                  <a:srgbClr val="000000"/>
                </a:solidFill>
                <a:latin typeface="Gill Sans" charset="0"/>
              </a:rPr>
              <a:pPr>
                <a:spcBef>
                  <a:spcPct val="0"/>
                </a:spcBef>
              </a:pPr>
              <a:t>32</a:t>
            </a:fld>
            <a:endParaRPr lang="en-NZ" altLang="en-US" smtClean="0">
              <a:solidFill>
                <a:srgbClr val="000000"/>
              </a:solidFill>
              <a:latin typeface="Gill Sans" charset="0"/>
            </a:endParaRPr>
          </a:p>
        </p:txBody>
      </p:sp>
    </p:spTree>
    <p:extLst>
      <p:ext uri="{BB962C8B-B14F-4D97-AF65-F5344CB8AC3E}">
        <p14:creationId xmlns:p14="http://schemas.microsoft.com/office/powerpoint/2010/main" val="583744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How many people have heard of NZ before?</a:t>
            </a:r>
          </a:p>
          <a:p>
            <a:r>
              <a:rPr lang="en-GB" sz="1200" kern="1200" dirty="0" smtClean="0">
                <a:solidFill>
                  <a:schemeClr val="tx1"/>
                </a:solidFill>
                <a:effectLst/>
                <a:latin typeface="+mn-lt"/>
                <a:ea typeface="+mn-ea"/>
                <a:cs typeface="+mn-cs"/>
              </a:rPr>
              <a:t>Who has been to NZ?</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 could talk about NZ all day and all night.  I've been to over 15 different countries and in</a:t>
            </a:r>
            <a:r>
              <a:rPr lang="en-GB" sz="1200" kern="1200" baseline="0" dirty="0" smtClean="0">
                <a:solidFill>
                  <a:schemeClr val="tx1"/>
                </a:solidFill>
                <a:effectLst/>
                <a:latin typeface="+mn-lt"/>
                <a:ea typeface="+mn-ea"/>
                <a:cs typeface="+mn-cs"/>
              </a:rPr>
              <a:t> my very unbiased opinion NZ provides the most of everything you could want to really live.</a:t>
            </a:r>
          </a:p>
          <a:p>
            <a:endParaRPr lang="en-GB" sz="120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r>
              <a:rPr lang="en-GB" sz="1200" kern="1200" baseline="0" dirty="0" smtClean="0">
                <a:solidFill>
                  <a:schemeClr val="tx1"/>
                </a:solidFill>
                <a:effectLst/>
                <a:latin typeface="+mn-lt"/>
                <a:ea typeface="+mn-ea"/>
                <a:cs typeface="+mn-cs"/>
              </a:rPr>
              <a:t>It has beautiful lakes, rivers, mountains and seas</a:t>
            </a:r>
          </a:p>
          <a:p>
            <a:pPr marL="171450" indent="-171450">
              <a:buFont typeface="Arial" panose="020B0604020202020204" pitchFamily="34" charset="0"/>
              <a:buChar char="•"/>
            </a:pPr>
            <a:r>
              <a:rPr lang="en-GB" sz="1200" kern="1200" baseline="0" dirty="0" smtClean="0">
                <a:solidFill>
                  <a:schemeClr val="tx1"/>
                </a:solidFill>
                <a:effectLst/>
                <a:latin typeface="+mn-lt"/>
                <a:ea typeface="+mn-ea"/>
                <a:cs typeface="+mn-cs"/>
              </a:rPr>
              <a:t>It is well registered on the world scale for innovation and entrepreneurship</a:t>
            </a:r>
          </a:p>
          <a:p>
            <a:pPr marL="171450" indent="-171450">
              <a:buFont typeface="Arial" panose="020B0604020202020204" pitchFamily="34" charset="0"/>
              <a:buChar char="•"/>
            </a:pPr>
            <a:r>
              <a:rPr lang="en-GB" sz="1200" kern="1200" baseline="0" dirty="0" smtClean="0">
                <a:solidFill>
                  <a:schemeClr val="tx1"/>
                </a:solidFill>
                <a:effectLst/>
                <a:latin typeface="+mn-lt"/>
                <a:ea typeface="+mn-ea"/>
                <a:cs typeface="+mn-cs"/>
              </a:rPr>
              <a:t>But there is so much more to NZ than the Hobbit and winning the Rugby world cup (twice) and have an outstanding cricket team.</a:t>
            </a:r>
          </a:p>
          <a:p>
            <a:pPr marL="171450" indent="-171450">
              <a:buFont typeface="Arial" panose="020B0604020202020204" pitchFamily="34" charset="0"/>
              <a:buChar char="•"/>
            </a:pPr>
            <a:r>
              <a:rPr lang="en-GB" sz="1200" kern="1200" baseline="0" dirty="0" smtClean="0">
                <a:solidFill>
                  <a:schemeClr val="tx1"/>
                </a:solidFill>
                <a:effectLst/>
                <a:latin typeface="+mn-lt"/>
                <a:ea typeface="+mn-ea"/>
                <a:cs typeface="+mn-cs"/>
              </a:rPr>
              <a:t>As a student if you are looking to gain a truly amazing experiences in a unique country you cannot go past New Zealand as a destination. </a:t>
            </a:r>
          </a:p>
          <a:p>
            <a:pPr marL="171450" indent="-171450">
              <a:buFont typeface="Arial" panose="020B0604020202020204" pitchFamily="34" charset="0"/>
              <a:buChar char="•"/>
            </a:pPr>
            <a:endParaRPr lang="en-GB" sz="120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r>
              <a:rPr lang="en-GB" sz="1200" kern="1200" baseline="0" dirty="0" smtClean="0">
                <a:solidFill>
                  <a:schemeClr val="tx1"/>
                </a:solidFill>
                <a:effectLst/>
                <a:latin typeface="+mn-lt"/>
                <a:ea typeface="+mn-ea"/>
                <a:cs typeface="+mn-cs"/>
              </a:rPr>
              <a:t>Population 4.5 mil – 1 mil in Auckland – 500K in Canterbury (second largest city) and then the capital Wellington.  However it only takes 35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to fly to Wellington and 1.20 to Auckland so everything is still close.</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New Zealand can offer you a lifestyle that includes:</a:t>
            </a:r>
          </a:p>
          <a:p>
            <a:pPr marL="171450" indent="-171450">
              <a:buFont typeface="Arial" panose="020B0604020202020204" pitchFamily="34" charset="0"/>
              <a:buChar char="•"/>
            </a:pPr>
            <a:r>
              <a:rPr lang="en-GB" sz="1200" kern="1200" baseline="0" dirty="0" smtClean="0">
                <a:solidFill>
                  <a:schemeClr val="tx1"/>
                </a:solidFill>
                <a:effectLst/>
                <a:latin typeface="+mn-lt"/>
                <a:ea typeface="+mn-ea"/>
                <a:cs typeface="+mn-cs"/>
              </a:rPr>
              <a:t>Leisure</a:t>
            </a:r>
          </a:p>
          <a:p>
            <a:pPr marL="171450" indent="-171450">
              <a:buFont typeface="Arial" panose="020B0604020202020204" pitchFamily="34" charset="0"/>
              <a:buChar char="•"/>
            </a:pPr>
            <a:r>
              <a:rPr lang="en-GB" sz="1200" kern="1200" baseline="0" dirty="0" smtClean="0">
                <a:solidFill>
                  <a:schemeClr val="tx1"/>
                </a:solidFill>
                <a:effectLst/>
                <a:latin typeface="+mn-lt"/>
                <a:ea typeface="+mn-ea"/>
                <a:cs typeface="+mn-cs"/>
              </a:rPr>
              <a:t>Excitement</a:t>
            </a:r>
          </a:p>
          <a:p>
            <a:pPr marL="171450" indent="-171450">
              <a:buFont typeface="Arial" panose="020B0604020202020204" pitchFamily="34" charset="0"/>
              <a:buChar char="•"/>
            </a:pPr>
            <a:r>
              <a:rPr lang="en-GB" sz="1200" kern="1200" baseline="0" dirty="0" smtClean="0">
                <a:solidFill>
                  <a:schemeClr val="tx1"/>
                </a:solidFill>
                <a:effectLst/>
                <a:latin typeface="+mn-lt"/>
                <a:ea typeface="+mn-ea"/>
                <a:cs typeface="+mn-cs"/>
              </a:rPr>
              <a:t>amazing processional education</a:t>
            </a:r>
          </a:p>
          <a:p>
            <a:pPr marL="171450" indent="-171450">
              <a:buFont typeface="Arial" panose="020B0604020202020204" pitchFamily="34" charset="0"/>
              <a:buChar char="•"/>
            </a:pPr>
            <a:r>
              <a:rPr lang="en-GB" sz="1200" kern="1200" baseline="0" dirty="0" smtClean="0">
                <a:solidFill>
                  <a:schemeClr val="tx1"/>
                </a:solidFill>
                <a:effectLst/>
                <a:latin typeface="+mn-lt"/>
                <a:ea typeface="+mn-ea"/>
                <a:cs typeface="+mn-cs"/>
              </a:rPr>
              <a:t>Amazing opportunity to develop your career and your new life</a:t>
            </a:r>
          </a:p>
          <a:p>
            <a:pPr marL="171450" indent="-171450">
              <a:buFont typeface="Arial" panose="020B0604020202020204" pitchFamily="34" charset="0"/>
              <a:buChar char="•"/>
            </a:pPr>
            <a:endParaRPr lang="en-GB" sz="120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r>
              <a:rPr lang="en-GB" sz="1200" kern="1200" baseline="0" dirty="0" smtClean="0">
                <a:solidFill>
                  <a:schemeClr val="tx1"/>
                </a:solidFill>
                <a:effectLst/>
                <a:latin typeface="+mn-lt"/>
                <a:ea typeface="+mn-ea"/>
                <a:cs typeface="+mn-cs"/>
              </a:rPr>
              <a:t>That’s why tourism is our number 3 export with thousands of people coming from all over the word to see our beautify country.  China and India are key to this market.</a:t>
            </a:r>
          </a:p>
          <a:p>
            <a:endParaRPr lang="en-GB" sz="1200" kern="1200" baseline="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first thing you will notice the minute you step off the plane is how </a:t>
            </a:r>
            <a:r>
              <a:rPr lang="en-GB" sz="1200" b="1" kern="1200" dirty="0" smtClean="0">
                <a:solidFill>
                  <a:schemeClr val="tx1"/>
                </a:solidFill>
                <a:effectLst/>
                <a:latin typeface="+mn-lt"/>
                <a:ea typeface="+mn-ea"/>
                <a:cs typeface="+mn-cs"/>
              </a:rPr>
              <a:t>clean and green </a:t>
            </a:r>
            <a:r>
              <a:rPr lang="en-GB" sz="1200" kern="1200" dirty="0" smtClean="0">
                <a:solidFill>
                  <a:schemeClr val="tx1"/>
                </a:solidFill>
                <a:effectLst/>
                <a:latin typeface="+mn-lt"/>
                <a:ea typeface="+mn-ea"/>
                <a:cs typeface="+mn-cs"/>
              </a:rPr>
              <a:t>New Zealand is. The air is fresh and pure, the visibility is often unlimited. There’s a natural beauty waiting for you to explore.</a:t>
            </a:r>
          </a:p>
          <a:p>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Most importantly</a:t>
            </a:r>
            <a:r>
              <a:rPr lang="en-GB" sz="1200" kern="1200" baseline="0" dirty="0" smtClean="0">
                <a:solidFill>
                  <a:schemeClr val="tx1"/>
                </a:solidFill>
                <a:effectLst/>
                <a:latin typeface="+mn-lt"/>
                <a:ea typeface="+mn-ea"/>
                <a:cs typeface="+mn-cs"/>
              </a:rPr>
              <a:t> – the </a:t>
            </a:r>
            <a:r>
              <a:rPr lang="en-GB" sz="1200" kern="1200" dirty="0" smtClean="0">
                <a:solidFill>
                  <a:schemeClr val="tx1"/>
                </a:solidFill>
                <a:effectLst/>
                <a:latin typeface="+mn-lt"/>
                <a:ea typeface="+mn-ea"/>
                <a:cs typeface="+mn-cs"/>
              </a:rPr>
              <a:t>People are friendly, happy to show you the way and share some local knowledge. </a:t>
            </a:r>
            <a:endParaRPr lang="en-NZ"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Yes, New Zealand is far away- but that makes it safe from the troubles of the world.</a:t>
            </a: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NZ"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B65A64F-C474-4C12-BAB8-82F0C2DF5701}"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835640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F3D048C6-8179-4262-8052-A1AA1DBB109A}" type="slidenum">
              <a:rPr lang="en-US" smtClean="0"/>
              <a:t>3</a:t>
            </a:fld>
            <a:endParaRPr lang="en-US"/>
          </a:p>
        </p:txBody>
      </p:sp>
    </p:spTree>
    <p:extLst>
      <p:ext uri="{BB962C8B-B14F-4D97-AF65-F5344CB8AC3E}">
        <p14:creationId xmlns:p14="http://schemas.microsoft.com/office/powerpoint/2010/main" val="1613758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F3D048C6-8179-4262-8052-A1AA1DBB109A}" type="slidenum">
              <a:rPr lang="en-US" smtClean="0"/>
              <a:t>4</a:t>
            </a:fld>
            <a:endParaRPr lang="en-US"/>
          </a:p>
        </p:txBody>
      </p:sp>
    </p:spTree>
    <p:extLst>
      <p:ext uri="{BB962C8B-B14F-4D97-AF65-F5344CB8AC3E}">
        <p14:creationId xmlns:p14="http://schemas.microsoft.com/office/powerpoint/2010/main" val="1721245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F3D048C6-8179-4262-8052-A1AA1DBB109A}" type="slidenum">
              <a:rPr lang="en-US" smtClean="0"/>
              <a:t>8</a:t>
            </a:fld>
            <a:endParaRPr lang="en-US"/>
          </a:p>
        </p:txBody>
      </p:sp>
    </p:spTree>
    <p:extLst>
      <p:ext uri="{BB962C8B-B14F-4D97-AF65-F5344CB8AC3E}">
        <p14:creationId xmlns:p14="http://schemas.microsoft.com/office/powerpoint/2010/main" val="1521363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F3D048C6-8179-4262-8052-A1AA1DBB109A}" type="slidenum">
              <a:rPr lang="en-US" smtClean="0"/>
              <a:t>9</a:t>
            </a:fld>
            <a:endParaRPr lang="en-US"/>
          </a:p>
        </p:txBody>
      </p:sp>
    </p:spTree>
    <p:extLst>
      <p:ext uri="{BB962C8B-B14F-4D97-AF65-F5344CB8AC3E}">
        <p14:creationId xmlns:p14="http://schemas.microsoft.com/office/powerpoint/2010/main" val="973170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b="1" dirty="0" smtClean="0"/>
              <a:t>Founded in 1873 by scholars from Oxford and Cambridge universities. Second oldest in NZ.</a:t>
            </a:r>
            <a:r>
              <a:rPr lang="en-GB" sz="1200" kern="1200" baseline="0" dirty="0" smtClean="0">
                <a:solidFill>
                  <a:schemeClr val="tx1"/>
                </a:solidFill>
                <a:effectLst/>
                <a:latin typeface="+mn-lt"/>
                <a:ea typeface="+mn-ea"/>
                <a:cs typeface="+mn-cs"/>
              </a:rPr>
              <a:t>.</a:t>
            </a:r>
          </a:p>
          <a:p>
            <a:r>
              <a:rPr lang="en-GB" sz="1200" kern="1200" dirty="0" smtClean="0">
                <a:solidFill>
                  <a:schemeClr val="tx1"/>
                </a:solidFill>
                <a:effectLst/>
                <a:latin typeface="+mn-lt"/>
                <a:ea typeface="+mn-ea"/>
                <a:cs typeface="+mn-cs"/>
              </a:rPr>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UC is ranked in </a:t>
            </a:r>
            <a:r>
              <a:rPr lang="en-GB" sz="1200" kern="1200" dirty="0" smtClean="0">
                <a:solidFill>
                  <a:schemeClr val="accent6">
                    <a:lumMod val="75000"/>
                  </a:schemeClr>
                </a:solidFill>
                <a:effectLst/>
                <a:latin typeface="+mn-lt"/>
                <a:ea typeface="+mn-ea"/>
                <a:cs typeface="+mn-cs"/>
              </a:rPr>
              <a:t>the top </a:t>
            </a:r>
            <a:r>
              <a:rPr lang="en-US" altLang="zh-CN" sz="1200" kern="1200" dirty="0" smtClean="0">
                <a:solidFill>
                  <a:schemeClr val="accent6">
                    <a:lumMod val="75000"/>
                  </a:schemeClr>
                </a:solidFill>
                <a:effectLst/>
                <a:latin typeface="+mn-lt"/>
                <a:ea typeface="+mn-ea"/>
                <a:cs typeface="+mn-cs"/>
              </a:rPr>
              <a:t>1</a:t>
            </a:r>
            <a:r>
              <a:rPr lang="en-GB" sz="1200" kern="1200" dirty="0" smtClean="0">
                <a:solidFill>
                  <a:schemeClr val="accent6">
                    <a:lumMod val="75000"/>
                  </a:schemeClr>
                </a:solidFill>
                <a:effectLst/>
                <a:latin typeface="+mn-lt"/>
                <a:ea typeface="+mn-ea"/>
                <a:cs typeface="+mn-cs"/>
              </a:rPr>
              <a:t>% </a:t>
            </a:r>
            <a:r>
              <a:rPr lang="en-GB" sz="1200" kern="1200" dirty="0" smtClean="0">
                <a:solidFill>
                  <a:schemeClr val="tx1"/>
                </a:solidFill>
                <a:effectLst/>
                <a:latin typeface="+mn-lt"/>
                <a:ea typeface="+mn-ea"/>
                <a:cs typeface="+mn-cs"/>
              </a:rPr>
              <a:t>of Universities worldwide </a:t>
            </a:r>
            <a:r>
              <a:rPr lang="en-US" altLang="zh-CN" sz="1200" kern="1200" dirty="0" smtClean="0">
                <a:solidFill>
                  <a:schemeClr val="tx1"/>
                </a:solidFill>
                <a:effectLst/>
                <a:latin typeface="+mn-lt"/>
                <a:ea typeface="+mn-ea"/>
                <a:cs typeface="+mn-cs"/>
              </a:rPr>
              <a:t>in QS ranking</a:t>
            </a:r>
            <a:r>
              <a:rPr lang="en-GB" sz="1200" kern="1200" dirty="0" smtClean="0">
                <a:solidFill>
                  <a:schemeClr val="tx1"/>
                </a:solidFill>
                <a:effectLst/>
                <a:latin typeface="+mn-lt"/>
                <a:ea typeface="+mn-ea"/>
                <a:cs typeface="+mn-cs"/>
              </a:rPr>
              <a:t>. </a:t>
            </a:r>
          </a:p>
          <a:p>
            <a:endParaRPr lang="en-NZ"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QS 5-star ranking</a:t>
            </a:r>
            <a:r>
              <a:rPr lang="en-GB" sz="1200" kern="1200" dirty="0" smtClean="0">
                <a:solidFill>
                  <a:schemeClr val="tx1"/>
                </a:solidFill>
                <a:effectLst/>
                <a:latin typeface="+mn-lt"/>
                <a:ea typeface="+mn-ea"/>
                <a:cs typeface="+mn-cs"/>
              </a:rPr>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1st NZ University to receive the prestigious QS 5-star ranking for internationally renowned research and teaching.</a:t>
            </a:r>
          </a:p>
          <a:p>
            <a:endParaRPr lang="en-GB" sz="1200" kern="1200" baseline="0" dirty="0" smtClean="0">
              <a:solidFill>
                <a:schemeClr val="tx1"/>
              </a:solidFill>
              <a:effectLst/>
              <a:latin typeface="+mn-lt"/>
              <a:ea typeface="+mn-ea"/>
              <a:cs typeface="+mn-cs"/>
            </a:endParaRPr>
          </a:p>
          <a:p>
            <a:endParaRPr lang="en-GB" sz="1200" kern="1200" baseline="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The university consists of five individual colleges: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Arts, Commerce and Law, Education,</a:t>
            </a:r>
            <a:r>
              <a:rPr lang="en-GB" sz="1200" b="1" kern="1200" baseline="0" dirty="0" smtClean="0">
                <a:solidFill>
                  <a:schemeClr val="tx1"/>
                </a:solidFill>
                <a:effectLst/>
                <a:latin typeface="+mn-lt"/>
                <a:ea typeface="+mn-ea"/>
                <a:cs typeface="+mn-cs"/>
              </a:rPr>
              <a:t> Health and Human Development</a:t>
            </a:r>
            <a:r>
              <a:rPr lang="en-GB" sz="1200" b="1" kern="1200" dirty="0" smtClean="0">
                <a:solidFill>
                  <a:schemeClr val="tx1"/>
                </a:solidFill>
                <a:effectLst/>
                <a:latin typeface="+mn-lt"/>
                <a:ea typeface="+mn-ea"/>
                <a:cs typeface="+mn-cs"/>
              </a:rPr>
              <a:t>, Engineering &amp; Science</a:t>
            </a:r>
            <a:endParaRPr lang="en-US" dirty="0" smtClean="0"/>
          </a:p>
          <a:p>
            <a:endParaRPr lang="en-GB" sz="1200" b="1"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WORLD </a:t>
            </a:r>
            <a:r>
              <a:rPr lang="en-GB" sz="1200" b="1" kern="1200" dirty="0">
                <a:solidFill>
                  <a:schemeClr val="tx1"/>
                </a:solidFill>
                <a:effectLst/>
                <a:latin typeface="+mn-lt"/>
                <a:ea typeface="+mn-ea"/>
                <a:cs typeface="+mn-cs"/>
              </a:rPr>
              <a:t>CLASS ACADEMIC </a:t>
            </a:r>
            <a:r>
              <a:rPr lang="en-GB" sz="1200" b="1" kern="1200" dirty="0" smtClean="0">
                <a:solidFill>
                  <a:schemeClr val="tx1"/>
                </a:solidFill>
                <a:effectLst/>
                <a:latin typeface="+mn-lt"/>
                <a:ea typeface="+mn-ea"/>
                <a:cs typeface="+mn-cs"/>
              </a:rPr>
              <a:t>QUALITY</a:t>
            </a:r>
            <a:r>
              <a:rPr lang="en-GB" sz="1200" kern="1200" dirty="0">
                <a:solidFill>
                  <a:schemeClr val="tx1"/>
                </a:solidFill>
                <a:effectLst/>
                <a:latin typeface="+mn-lt"/>
              </a:rPr>
              <a:t/>
            </a:r>
            <a:br>
              <a:rPr lang="en-GB" sz="1200" kern="1200" dirty="0">
                <a:solidFill>
                  <a:schemeClr val="tx1"/>
                </a:solidFill>
                <a:effectLst/>
                <a:latin typeface="+mn-lt"/>
              </a:rPr>
            </a:br>
            <a:endParaRPr lang="en-GB" sz="1200" kern="1200" dirty="0">
              <a:solidFill>
                <a:schemeClr val="tx1"/>
              </a:solidFill>
              <a:effectLst/>
              <a:latin typeface="+mn-lt"/>
            </a:endParaRPr>
          </a:p>
          <a:p>
            <a:r>
              <a:rPr lang="en-GB" sz="1200" kern="1200" dirty="0">
                <a:solidFill>
                  <a:schemeClr val="tx1"/>
                </a:solidFill>
                <a:effectLst/>
                <a:latin typeface="+mn-lt"/>
                <a:ea typeface="+mn-ea"/>
                <a:cs typeface="+mn-cs"/>
              </a:rPr>
              <a:t>At UC, you will experience an innovative, world class academic quality and learning environment. </a:t>
            </a:r>
            <a:endParaRPr lang="en-NZ"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UC Alumni are sought after both within New Zealand and abroad. There is prestige, ground breaking thinking and state-of-the-art facilities to help you achieve your true potential.</a:t>
            </a:r>
            <a:endParaRPr lang="en-NZ" sz="1200" kern="1200" dirty="0">
              <a:solidFill>
                <a:schemeClr val="tx1"/>
              </a:solidFill>
              <a:effectLst/>
              <a:latin typeface="+mn-lt"/>
              <a:ea typeface="+mn-ea"/>
              <a:cs typeface="+mn-cs"/>
            </a:endParaRPr>
          </a:p>
          <a:p>
            <a:endParaRPr lang="en-NZ" sz="1200" kern="1200" dirty="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NZ" sz="1200" b="0" i="0" kern="1200" dirty="0" smtClean="0">
                <a:solidFill>
                  <a:schemeClr val="tx1"/>
                </a:solidFill>
                <a:effectLst/>
                <a:latin typeface="+mn-lt"/>
                <a:ea typeface="+mn-ea"/>
                <a:cs typeface="+mn-cs"/>
              </a:rPr>
              <a:t>The University of Canterbury has 11 subjects ranked in the world’s top 200 (QS World University Rankings by Subject 2019). UCs subject areas are ranked as follows:</a:t>
            </a:r>
          </a:p>
          <a:p>
            <a:endParaRPr lang="en-US" sz="1200" b="1" kern="1200" dirty="0" smtClean="0">
              <a:solidFill>
                <a:schemeClr val="tx1"/>
              </a:solidFill>
              <a:effectLst/>
              <a:latin typeface="+mn-lt"/>
              <a:ea typeface="+mn-ea"/>
              <a:cs typeface="+mn-cs"/>
            </a:endParaRPr>
          </a:p>
          <a:p>
            <a:r>
              <a:rPr lang="en-NZ" sz="1200" b="0" i="0" kern="1200" dirty="0" smtClean="0">
                <a:solidFill>
                  <a:schemeClr val="tx1"/>
                </a:solidFill>
                <a:effectLst/>
                <a:latin typeface="+mn-lt"/>
                <a:ea typeface="+mn-ea"/>
                <a:cs typeface="+mn-cs"/>
              </a:rPr>
              <a:t>UC has retained its position as a leading research university according to the latest Tertiary Education Commission Performance Based Research Fund (PBRF) assessment.</a:t>
            </a:r>
            <a:endParaRPr lang="en-US" sz="1200" b="1" kern="1200" dirty="0" smtClean="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r>
            <a:br>
              <a:rPr lang="en-US" sz="1200" b="1" kern="1200" dirty="0">
                <a:solidFill>
                  <a:schemeClr val="tx1"/>
                </a:solidFill>
                <a:effectLst/>
                <a:latin typeface="+mn-lt"/>
                <a:ea typeface="+mn-ea"/>
                <a:cs typeface="+mn-cs"/>
              </a:rPr>
            </a:br>
            <a:r>
              <a:rPr lang="en-AU" sz="1200" kern="1200" dirty="0">
                <a:solidFill>
                  <a:schemeClr val="tx1"/>
                </a:solidFill>
                <a:effectLst/>
                <a:latin typeface="+mn-lt"/>
                <a:ea typeface="+mn-ea"/>
                <a:cs typeface="+mn-cs"/>
              </a:rPr>
              <a:t>The University is undergoing </a:t>
            </a:r>
            <a:r>
              <a:rPr lang="en-US" sz="1200" b="1" kern="1200" dirty="0" smtClean="0">
                <a:solidFill>
                  <a:schemeClr val="tx1"/>
                </a:solidFill>
                <a:effectLst/>
                <a:latin typeface="+mn-lt"/>
                <a:ea typeface="+mn-ea"/>
                <a:cs typeface="+mn-cs"/>
              </a:rPr>
              <a:t>1.1 </a:t>
            </a:r>
            <a:r>
              <a:rPr lang="en-US" sz="1200" b="1" kern="1200" dirty="0">
                <a:solidFill>
                  <a:schemeClr val="tx1"/>
                </a:solidFill>
                <a:effectLst/>
                <a:latin typeface="+mn-lt"/>
                <a:ea typeface="+mn-ea"/>
                <a:cs typeface="+mn-cs"/>
              </a:rPr>
              <a:t>billion</a:t>
            </a:r>
            <a:r>
              <a:rPr lang="en-US" sz="1200" b="1" kern="1200" baseline="0" dirty="0">
                <a:solidFill>
                  <a:schemeClr val="tx1"/>
                </a:solidFill>
                <a:effectLst/>
                <a:latin typeface="+mn-lt"/>
                <a:ea typeface="+mn-ea"/>
                <a:cs typeface="+mn-cs"/>
              </a:rPr>
              <a:t> spend on infrastructure </a:t>
            </a:r>
            <a:r>
              <a:rPr lang="en-AU" sz="1200" kern="1200" dirty="0" smtClean="0">
                <a:solidFill>
                  <a:schemeClr val="tx1"/>
                </a:solidFill>
                <a:effectLst/>
                <a:latin typeface="+mn-lt"/>
                <a:ea typeface="+mn-ea"/>
                <a:cs typeface="+mn-cs"/>
              </a:rPr>
              <a:t>an </a:t>
            </a:r>
            <a:r>
              <a:rPr lang="en-AU" sz="1200" kern="1200" dirty="0">
                <a:solidFill>
                  <a:schemeClr val="tx1"/>
                </a:solidFill>
                <a:effectLst/>
                <a:latin typeface="+mn-lt"/>
                <a:ea typeface="+mn-ea"/>
                <a:cs typeface="+mn-cs"/>
              </a:rPr>
              <a:t>extensive campus transformation that will deliver some of the most modern teaching, learning, research and accommodation facilities in the Southern Hemisphere.</a:t>
            </a:r>
          </a:p>
          <a:p>
            <a:r>
              <a:rPr lang="en-GB" sz="1200" kern="1200" dirty="0">
                <a:solidFill>
                  <a:schemeClr val="tx1"/>
                </a:solidFill>
                <a:effectLst/>
                <a:latin typeface="+mn-lt"/>
              </a:rPr>
              <a:t/>
            </a:r>
            <a:br>
              <a:rPr lang="en-GB" sz="1200" kern="1200" dirty="0">
                <a:solidFill>
                  <a:schemeClr val="tx1"/>
                </a:solidFill>
                <a:effectLst/>
                <a:latin typeface="+mn-lt"/>
              </a:rPr>
            </a:br>
            <a:endParaRPr lang="en-AU" sz="1200" kern="1200" dirty="0" smtClean="0">
              <a:solidFill>
                <a:schemeClr val="tx1"/>
              </a:solidFill>
              <a:effectLst/>
              <a:latin typeface="+mn-lt"/>
            </a:endParaRPr>
          </a:p>
          <a:p>
            <a:endParaRPr lang="en-AU" sz="1200" kern="1200" dirty="0">
              <a:solidFill>
                <a:schemeClr val="tx1"/>
              </a:solidFill>
              <a:effectLst/>
              <a:latin typeface="+mn-lt"/>
            </a:endParaRPr>
          </a:p>
          <a:p>
            <a:r>
              <a:rPr lang="en-GB" sz="1200" kern="1200" dirty="0">
                <a:solidFill>
                  <a:schemeClr val="tx1"/>
                </a:solidFill>
                <a:effectLst/>
                <a:latin typeface="+mn-lt"/>
              </a:rPr>
              <a:t/>
            </a:r>
            <a:br>
              <a:rPr lang="en-GB" sz="1200" kern="1200" dirty="0">
                <a:solidFill>
                  <a:schemeClr val="tx1"/>
                </a:solidFill>
                <a:effectLst/>
                <a:latin typeface="+mn-lt"/>
              </a:rPr>
            </a:br>
            <a:endParaRPr lang="en-AU" sz="1200" kern="1200" dirty="0">
              <a:solidFill>
                <a:schemeClr val="tx1"/>
              </a:solidFill>
              <a:effectLst/>
              <a:latin typeface="+mn-lt"/>
            </a:endParaRPr>
          </a:p>
          <a:p>
            <a:r>
              <a:rPr lang="en-AU" sz="1200" kern="1200" dirty="0">
                <a:solidFill>
                  <a:schemeClr val="tx1"/>
                </a:solidFill>
                <a:effectLst/>
                <a:latin typeface="+mn-lt"/>
                <a:ea typeface="+mn-ea"/>
                <a:cs typeface="+mn-cs"/>
              </a:rPr>
              <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B65A64F-C474-4C12-BAB8-82F0C2DF5701}"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1081299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200" kern="1200" dirty="0" smtClean="0">
              <a:solidFill>
                <a:schemeClr val="tx1"/>
              </a:solidFill>
              <a:effectLst/>
              <a:latin typeface="+mn-lt"/>
              <a:ea typeface="+mn-ea"/>
              <a:cs typeface="+mn-cs"/>
            </a:endParaRPr>
          </a:p>
          <a:p>
            <a:endParaRPr lang="en-NZ"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B65A64F-C474-4C12-BAB8-82F0C2DF570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649693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buFont typeface="宋体" panose="02010600030101010101" pitchFamily="2" charset="-122"/>
              <a:buNone/>
            </a:pPr>
            <a:r>
              <a:rPr lang="zh-CN" altLang="en-US" b="1">
                <a:solidFill>
                  <a:srgbClr val="000000"/>
                </a:solidFill>
                <a:latin typeface="宋体" panose="02010600030101010101" pitchFamily="2" charset="-122"/>
                <a:ea typeface="宋体" panose="02010600030101010101" pitchFamily="2" charset="-122"/>
              </a:rPr>
              <a:t>坎特伯雷大学在</a:t>
            </a:r>
            <a:r>
              <a:rPr lang="en-US" altLang="zh-CN" b="1">
                <a:solidFill>
                  <a:srgbClr val="000000"/>
                </a:solidFill>
                <a:latin typeface="宋体" panose="02010600030101010101" pitchFamily="2" charset="-122"/>
                <a:ea typeface="宋体" panose="02010600030101010101" pitchFamily="2" charset="-122"/>
              </a:rPr>
              <a:t>2018</a:t>
            </a:r>
            <a:r>
              <a:rPr lang="zh-CN" altLang="en-US" b="1">
                <a:solidFill>
                  <a:srgbClr val="000000"/>
                </a:solidFill>
                <a:latin typeface="宋体" panose="02010600030101010101" pitchFamily="2" charset="-122"/>
                <a:ea typeface="宋体" panose="02010600030101010101" pitchFamily="2" charset="-122"/>
              </a:rPr>
              <a:t>年</a:t>
            </a:r>
            <a:r>
              <a:rPr lang="en-US" altLang="zh-CN" b="1">
                <a:solidFill>
                  <a:srgbClr val="000000"/>
                </a:solidFill>
                <a:latin typeface="宋体" panose="02010600030101010101" pitchFamily="2" charset="-122"/>
                <a:ea typeface="宋体" panose="02010600030101010101" pitchFamily="2" charset="-122"/>
              </a:rPr>
              <a:t>QS</a:t>
            </a:r>
            <a:r>
              <a:rPr lang="zh-CN" altLang="en-US" b="1">
                <a:solidFill>
                  <a:srgbClr val="000000"/>
                </a:solidFill>
                <a:latin typeface="宋体" panose="02010600030101010101" pitchFamily="2" charset="-122"/>
                <a:ea typeface="宋体" panose="02010600030101010101" pitchFamily="2" charset="-122"/>
              </a:rPr>
              <a:t>世界大学的排名为</a:t>
            </a:r>
            <a:r>
              <a:rPr lang="en-US" altLang="zh-CN" b="1">
                <a:solidFill>
                  <a:srgbClr val="000000"/>
                </a:solidFill>
                <a:latin typeface="宋体" panose="02010600030101010101" pitchFamily="2" charset="-122"/>
                <a:ea typeface="宋体" panose="02010600030101010101" pitchFamily="2" charset="-122"/>
              </a:rPr>
              <a:t>214</a:t>
            </a:r>
            <a:r>
              <a:rPr lang="zh-CN" altLang="en-US" b="1">
                <a:solidFill>
                  <a:srgbClr val="000000"/>
                </a:solidFill>
                <a:latin typeface="宋体" panose="02010600030101010101" pitchFamily="2" charset="-122"/>
                <a:ea typeface="宋体" panose="02010600030101010101" pitchFamily="2" charset="-122"/>
              </a:rPr>
              <a:t>名</a:t>
            </a:r>
            <a:r>
              <a:rPr lang="zh-CN" altLang="en-US">
                <a:solidFill>
                  <a:srgbClr val="000000"/>
                </a:solidFill>
                <a:latin typeface="宋体" panose="02010600030101010101" pitchFamily="2" charset="-122"/>
                <a:ea typeface="宋体" panose="02010600030101010101" pitchFamily="2" charset="-122"/>
              </a:rPr>
              <a:t>（排名前</a:t>
            </a:r>
            <a:r>
              <a:rPr lang="en-US" altLang="zh-CN">
                <a:solidFill>
                  <a:srgbClr val="000000"/>
                </a:solidFill>
                <a:latin typeface="宋体" panose="02010600030101010101" pitchFamily="2" charset="-122"/>
                <a:ea typeface="宋体" panose="02010600030101010101" pitchFamily="2" charset="-122"/>
              </a:rPr>
              <a:t>3</a:t>
            </a:r>
            <a:r>
              <a:rPr lang="zh-CN" altLang="en-US">
                <a:solidFill>
                  <a:srgbClr val="000000"/>
                </a:solidFill>
                <a:latin typeface="宋体" panose="02010600030101010101" pitchFamily="2" charset="-122"/>
                <a:ea typeface="宋体" panose="02010600030101010101" pitchFamily="2" charset="-122"/>
              </a:rPr>
              <a:t>％）</a:t>
            </a:r>
          </a:p>
          <a:p>
            <a:pPr>
              <a:spcBef>
                <a:spcPct val="0"/>
              </a:spcBef>
              <a:buFont typeface="宋体" panose="02010600030101010101" pitchFamily="2" charset="-122"/>
              <a:buNone/>
            </a:pPr>
            <a:endParaRPr lang="zh-CN" altLang="en-US">
              <a:solidFill>
                <a:srgbClr val="000000"/>
              </a:solidFill>
              <a:latin typeface="宋体" panose="02010600030101010101" pitchFamily="2" charset="-122"/>
              <a:ea typeface="宋体" panose="02010600030101010101" pitchFamily="2" charset="-122"/>
            </a:endParaRPr>
          </a:p>
          <a:p>
            <a:pPr>
              <a:spcBef>
                <a:spcPct val="0"/>
              </a:spcBef>
              <a:buFont typeface="宋体" panose="02010600030101010101" pitchFamily="2" charset="-122"/>
              <a:buNone/>
            </a:pPr>
            <a:r>
              <a:rPr lang="zh-CN" altLang="en-US">
                <a:solidFill>
                  <a:srgbClr val="000000"/>
                </a:solidFill>
                <a:latin typeface="宋体" panose="02010600030101010101" pitchFamily="2" charset="-122"/>
                <a:ea typeface="宋体" panose="02010600030101010101" pitchFamily="2" charset="-122"/>
              </a:rPr>
              <a:t>如有询问，则介绍有关学生数量的详细情况（下一张幻灯片介绍马来西亚学生的人数）：</a:t>
            </a:r>
          </a:p>
          <a:p>
            <a:pPr>
              <a:spcBef>
                <a:spcPct val="0"/>
              </a:spcBef>
              <a:buFont typeface="宋体" panose="02010600030101010101" pitchFamily="2" charset="-122"/>
              <a:buNone/>
            </a:pPr>
            <a:endParaRPr lang="zh-CN" altLang="en-US">
              <a:solidFill>
                <a:srgbClr val="000000"/>
              </a:solidFill>
              <a:latin typeface="宋体" panose="02010600030101010101" pitchFamily="2" charset="-122"/>
              <a:ea typeface="宋体" panose="02010600030101010101" pitchFamily="2" charset="-122"/>
            </a:endParaRPr>
          </a:p>
          <a:p>
            <a:pPr>
              <a:spcBef>
                <a:spcPct val="0"/>
              </a:spcBef>
              <a:buFont typeface="宋体" panose="02010600030101010101" pitchFamily="2" charset="-122"/>
              <a:buNone/>
            </a:pPr>
            <a:r>
              <a:rPr lang="en-US" altLang="zh-CN" b="1">
                <a:solidFill>
                  <a:srgbClr val="000000"/>
                </a:solidFill>
                <a:latin typeface="宋体" panose="02010600030101010101" pitchFamily="2" charset="-122"/>
                <a:ea typeface="宋体" panose="02010600030101010101" pitchFamily="2" charset="-122"/>
              </a:rPr>
              <a:t>2015</a:t>
            </a:r>
            <a:r>
              <a:rPr lang="zh-CN" altLang="en-US" b="1">
                <a:solidFill>
                  <a:srgbClr val="000000"/>
                </a:solidFill>
                <a:latin typeface="宋体" panose="02010600030101010101" pitchFamily="2" charset="-122"/>
                <a:ea typeface="宋体" panose="02010600030101010101" pitchFamily="2" charset="-122"/>
              </a:rPr>
              <a:t>年学生总数为</a:t>
            </a:r>
            <a:r>
              <a:rPr lang="en-US" altLang="zh-CN" b="1">
                <a:solidFill>
                  <a:srgbClr val="000000"/>
                </a:solidFill>
                <a:latin typeface="宋体" panose="02010600030101010101" pitchFamily="2" charset="-122"/>
                <a:ea typeface="宋体" panose="02010600030101010101" pitchFamily="2" charset="-122"/>
              </a:rPr>
              <a:t>14,830</a:t>
            </a:r>
            <a:r>
              <a:rPr lang="zh-CN" altLang="en-US" b="1">
                <a:solidFill>
                  <a:srgbClr val="000000"/>
                </a:solidFill>
                <a:latin typeface="宋体" panose="02010600030101010101" pitchFamily="2" charset="-122"/>
                <a:ea typeface="宋体" panose="02010600030101010101" pitchFamily="2" charset="-122"/>
              </a:rPr>
              <a:t>人</a:t>
            </a:r>
          </a:p>
          <a:p>
            <a:pPr>
              <a:spcBef>
                <a:spcPct val="0"/>
              </a:spcBef>
              <a:buFont typeface="宋体" panose="02010600030101010101" pitchFamily="2" charset="-122"/>
              <a:buNone/>
            </a:pPr>
            <a:r>
              <a:rPr lang="en-US" altLang="zh-CN">
                <a:solidFill>
                  <a:srgbClr val="000000"/>
                </a:solidFill>
                <a:latin typeface="宋体" panose="02010600030101010101" pitchFamily="2" charset="-122"/>
                <a:ea typeface="宋体" panose="02010600030101010101" pitchFamily="2" charset="-122"/>
              </a:rPr>
              <a:t>11,421</a:t>
            </a:r>
            <a:r>
              <a:rPr lang="zh-CN" altLang="en-US">
                <a:solidFill>
                  <a:srgbClr val="000000"/>
                </a:solidFill>
                <a:latin typeface="宋体" panose="02010600030101010101" pitchFamily="2" charset="-122"/>
                <a:ea typeface="宋体" panose="02010600030101010101" pitchFamily="2" charset="-122"/>
              </a:rPr>
              <a:t>人</a:t>
            </a:r>
            <a:r>
              <a:rPr lang="en-US" altLang="zh-CN">
                <a:solidFill>
                  <a:srgbClr val="000000"/>
                </a:solidFill>
                <a:latin typeface="宋体" panose="02010600030101010101" pitchFamily="2" charset="-122"/>
                <a:ea typeface="宋体" panose="02010600030101010101" pitchFamily="2" charset="-122"/>
              </a:rPr>
              <a:t>——</a:t>
            </a:r>
            <a:r>
              <a:rPr lang="zh-CN" altLang="en-US">
                <a:solidFill>
                  <a:srgbClr val="000000"/>
                </a:solidFill>
                <a:latin typeface="宋体" panose="02010600030101010101" pitchFamily="2" charset="-122"/>
                <a:ea typeface="宋体" panose="02010600030101010101" pitchFamily="2" charset="-122"/>
              </a:rPr>
              <a:t>持新西兰护照</a:t>
            </a:r>
          </a:p>
          <a:p>
            <a:pPr>
              <a:spcBef>
                <a:spcPct val="0"/>
              </a:spcBef>
              <a:buFont typeface="宋体" panose="02010600030101010101" pitchFamily="2" charset="-122"/>
              <a:buNone/>
            </a:pPr>
            <a:r>
              <a:rPr lang="en-US" altLang="zh-CN">
                <a:solidFill>
                  <a:srgbClr val="000000"/>
                </a:solidFill>
                <a:latin typeface="宋体" panose="02010600030101010101" pitchFamily="2" charset="-122"/>
                <a:ea typeface="宋体" panose="02010600030101010101" pitchFamily="2" charset="-122"/>
              </a:rPr>
              <a:t>1,164</a:t>
            </a:r>
            <a:r>
              <a:rPr lang="zh-CN" altLang="en-US">
                <a:solidFill>
                  <a:srgbClr val="000000"/>
                </a:solidFill>
                <a:latin typeface="宋体" panose="02010600030101010101" pitchFamily="2" charset="-122"/>
                <a:ea typeface="宋体" panose="02010600030101010101" pitchFamily="2" charset="-122"/>
              </a:rPr>
              <a:t>人</a:t>
            </a:r>
            <a:r>
              <a:rPr lang="en-US" altLang="zh-CN">
                <a:solidFill>
                  <a:srgbClr val="000000"/>
                </a:solidFill>
                <a:latin typeface="宋体" panose="02010600030101010101" pitchFamily="2" charset="-122"/>
                <a:ea typeface="宋体" panose="02010600030101010101" pitchFamily="2" charset="-122"/>
              </a:rPr>
              <a:t>——</a:t>
            </a:r>
            <a:r>
              <a:rPr lang="zh-CN" altLang="en-US">
                <a:solidFill>
                  <a:srgbClr val="000000"/>
                </a:solidFill>
                <a:latin typeface="宋体" panose="02010600030101010101" pitchFamily="2" charset="-122"/>
                <a:ea typeface="宋体" panose="02010600030101010101" pitchFamily="2" charset="-122"/>
              </a:rPr>
              <a:t>全额付费国际学生，不包括博士生、新西兰永久居民和交换生</a:t>
            </a:r>
          </a:p>
          <a:p>
            <a:pPr>
              <a:spcBef>
                <a:spcPct val="0"/>
              </a:spcBef>
              <a:buFont typeface="宋体" panose="02010600030101010101" pitchFamily="2" charset="-122"/>
              <a:buNone/>
            </a:pPr>
            <a:r>
              <a:rPr lang="en-US" altLang="zh-CN">
                <a:solidFill>
                  <a:srgbClr val="000000"/>
                </a:solidFill>
                <a:latin typeface="宋体" panose="02010600030101010101" pitchFamily="2" charset="-122"/>
                <a:ea typeface="宋体" panose="02010600030101010101" pitchFamily="2" charset="-122"/>
              </a:rPr>
              <a:t>3,409</a:t>
            </a:r>
            <a:r>
              <a:rPr lang="zh-CN" altLang="en-US">
                <a:solidFill>
                  <a:srgbClr val="000000"/>
                </a:solidFill>
                <a:latin typeface="宋体" panose="02010600030101010101" pitchFamily="2" charset="-122"/>
                <a:ea typeface="宋体" panose="02010600030101010101" pitchFamily="2" charset="-122"/>
              </a:rPr>
              <a:t>人</a:t>
            </a:r>
            <a:r>
              <a:rPr lang="en-US" altLang="zh-CN">
                <a:solidFill>
                  <a:srgbClr val="000000"/>
                </a:solidFill>
                <a:latin typeface="宋体" panose="02010600030101010101" pitchFamily="2" charset="-122"/>
                <a:ea typeface="宋体" panose="02010600030101010101" pitchFamily="2" charset="-122"/>
              </a:rPr>
              <a:t>——</a:t>
            </a:r>
            <a:r>
              <a:rPr lang="zh-CN" altLang="en-US">
                <a:solidFill>
                  <a:srgbClr val="000000"/>
                </a:solidFill>
                <a:latin typeface="宋体" panose="02010600030101010101" pitchFamily="2" charset="-122"/>
                <a:ea typeface="宋体" panose="02010600030101010101" pitchFamily="2" charset="-122"/>
              </a:rPr>
              <a:t>持国际护照，包括博士生、新西兰永久居民和交换生 </a:t>
            </a:r>
          </a:p>
          <a:p>
            <a:pPr>
              <a:spcBef>
                <a:spcPct val="0"/>
              </a:spcBef>
              <a:buFont typeface="宋体" panose="02010600030101010101" pitchFamily="2" charset="-122"/>
              <a:buNone/>
            </a:pPr>
            <a:r>
              <a:rPr lang="en-US" altLang="zh-CN">
                <a:solidFill>
                  <a:srgbClr val="000000"/>
                </a:solidFill>
                <a:latin typeface="宋体" panose="02010600030101010101" pitchFamily="2" charset="-122"/>
                <a:ea typeface="宋体" panose="02010600030101010101" pitchFamily="2" charset="-122"/>
              </a:rPr>
              <a:t>232</a:t>
            </a:r>
            <a:r>
              <a:rPr lang="zh-CN" altLang="en-US">
                <a:solidFill>
                  <a:srgbClr val="000000"/>
                </a:solidFill>
                <a:latin typeface="宋体" panose="02010600030101010101" pitchFamily="2" charset="-122"/>
                <a:ea typeface="宋体" panose="02010600030101010101" pitchFamily="2" charset="-122"/>
              </a:rPr>
              <a:t>人</a:t>
            </a:r>
            <a:r>
              <a:rPr lang="en-US" altLang="zh-CN">
                <a:solidFill>
                  <a:srgbClr val="000000"/>
                </a:solidFill>
                <a:latin typeface="宋体" panose="02010600030101010101" pitchFamily="2" charset="-122"/>
                <a:ea typeface="宋体" panose="02010600030101010101" pitchFamily="2" charset="-122"/>
              </a:rPr>
              <a:t>——</a:t>
            </a:r>
            <a:r>
              <a:rPr lang="zh-CN" altLang="en-US">
                <a:solidFill>
                  <a:srgbClr val="000000"/>
                </a:solidFill>
                <a:latin typeface="宋体" panose="02010600030101010101" pitchFamily="2" charset="-122"/>
                <a:ea typeface="宋体" panose="02010600030101010101" pitchFamily="2" charset="-122"/>
              </a:rPr>
              <a:t>持</a:t>
            </a:r>
            <a:r>
              <a:rPr lang="zh-CN" altLang="en-US" b="1">
                <a:solidFill>
                  <a:srgbClr val="000000"/>
                </a:solidFill>
                <a:latin typeface="宋体" panose="02010600030101010101" pitchFamily="2" charset="-122"/>
                <a:ea typeface="宋体" panose="02010600030101010101" pitchFamily="2" charset="-122"/>
              </a:rPr>
              <a:t>马来西亚</a:t>
            </a:r>
            <a:r>
              <a:rPr lang="zh-CN" altLang="en-US">
                <a:solidFill>
                  <a:srgbClr val="000000"/>
                </a:solidFill>
                <a:latin typeface="宋体" panose="02010600030101010101" pitchFamily="2" charset="-122"/>
                <a:ea typeface="宋体" panose="02010600030101010101" pitchFamily="2" charset="-122"/>
              </a:rPr>
              <a:t>护照，包括博士生、新西兰永久居民和交换生</a:t>
            </a:r>
          </a:p>
          <a:p>
            <a:pPr>
              <a:spcBef>
                <a:spcPct val="0"/>
              </a:spcBef>
              <a:buFont typeface="宋体" panose="02010600030101010101" pitchFamily="2" charset="-122"/>
              <a:buNone/>
            </a:pPr>
            <a:endParaRPr lang="zh-CN" altLang="en-US">
              <a:solidFill>
                <a:srgbClr val="000000"/>
              </a:solidFill>
              <a:latin typeface="宋体" panose="02010600030101010101" pitchFamily="2" charset="-122"/>
              <a:ea typeface="宋体" panose="02010600030101010101" pitchFamily="2" charset="-122"/>
            </a:endParaRPr>
          </a:p>
          <a:p>
            <a:pPr>
              <a:spcBef>
                <a:spcPct val="0"/>
              </a:spcBef>
              <a:buFont typeface="宋体" panose="02010600030101010101" pitchFamily="2" charset="-122"/>
              <a:buNone/>
            </a:pPr>
            <a:r>
              <a:rPr lang="en-US" altLang="zh-CN" b="1">
                <a:solidFill>
                  <a:srgbClr val="000000"/>
                </a:solidFill>
                <a:latin typeface="宋体" panose="02010600030101010101" pitchFamily="2" charset="-122"/>
                <a:ea typeface="宋体" panose="02010600030101010101" pitchFamily="2" charset="-122"/>
              </a:rPr>
              <a:t>2016</a:t>
            </a:r>
            <a:r>
              <a:rPr lang="zh-CN" altLang="en-US" b="1">
                <a:solidFill>
                  <a:srgbClr val="000000"/>
                </a:solidFill>
                <a:latin typeface="宋体" panose="02010600030101010101" pitchFamily="2" charset="-122"/>
                <a:ea typeface="宋体" panose="02010600030101010101" pitchFamily="2" charset="-122"/>
              </a:rPr>
              <a:t>年学生总数为</a:t>
            </a:r>
            <a:r>
              <a:rPr lang="en-US" altLang="zh-CN" b="1">
                <a:solidFill>
                  <a:srgbClr val="000000"/>
                </a:solidFill>
                <a:latin typeface="宋体" panose="02010600030101010101" pitchFamily="2" charset="-122"/>
                <a:ea typeface="宋体" panose="02010600030101010101" pitchFamily="2" charset="-122"/>
              </a:rPr>
              <a:t>15,564</a:t>
            </a:r>
            <a:r>
              <a:rPr lang="zh-CN" altLang="en-US" b="1">
                <a:solidFill>
                  <a:srgbClr val="000000"/>
                </a:solidFill>
                <a:latin typeface="宋体" panose="02010600030101010101" pitchFamily="2" charset="-122"/>
                <a:ea typeface="宋体" panose="02010600030101010101" pitchFamily="2" charset="-122"/>
              </a:rPr>
              <a:t>人 </a:t>
            </a:r>
          </a:p>
          <a:p>
            <a:pPr>
              <a:spcBef>
                <a:spcPct val="0"/>
              </a:spcBef>
              <a:buFont typeface="宋体" panose="02010600030101010101" pitchFamily="2" charset="-122"/>
              <a:buNone/>
            </a:pPr>
            <a:r>
              <a:rPr lang="en-US" altLang="zh-CN">
                <a:solidFill>
                  <a:srgbClr val="000000"/>
                </a:solidFill>
                <a:latin typeface="宋体" panose="02010600030101010101" pitchFamily="2" charset="-122"/>
                <a:ea typeface="宋体" panose="02010600030101010101" pitchFamily="2" charset="-122"/>
              </a:rPr>
              <a:t>11,540</a:t>
            </a:r>
            <a:r>
              <a:rPr lang="zh-CN" altLang="en-US">
                <a:solidFill>
                  <a:srgbClr val="000000"/>
                </a:solidFill>
                <a:latin typeface="宋体" panose="02010600030101010101" pitchFamily="2" charset="-122"/>
                <a:ea typeface="宋体" panose="02010600030101010101" pitchFamily="2" charset="-122"/>
              </a:rPr>
              <a:t>人</a:t>
            </a:r>
            <a:r>
              <a:rPr lang="en-US" altLang="zh-CN">
                <a:solidFill>
                  <a:srgbClr val="000000"/>
                </a:solidFill>
                <a:latin typeface="宋体" panose="02010600030101010101" pitchFamily="2" charset="-122"/>
                <a:ea typeface="宋体" panose="02010600030101010101" pitchFamily="2" charset="-122"/>
              </a:rPr>
              <a:t>——</a:t>
            </a:r>
            <a:r>
              <a:rPr lang="zh-CN" altLang="en-US">
                <a:solidFill>
                  <a:srgbClr val="000000"/>
                </a:solidFill>
                <a:latin typeface="宋体" panose="02010600030101010101" pitchFamily="2" charset="-122"/>
                <a:ea typeface="宋体" panose="02010600030101010101" pitchFamily="2" charset="-122"/>
              </a:rPr>
              <a:t>持新西兰护照</a:t>
            </a:r>
          </a:p>
          <a:p>
            <a:pPr>
              <a:spcBef>
                <a:spcPct val="0"/>
              </a:spcBef>
              <a:buFont typeface="宋体" panose="02010600030101010101" pitchFamily="2" charset="-122"/>
              <a:buNone/>
            </a:pPr>
            <a:r>
              <a:rPr lang="en-US" altLang="zh-CN">
                <a:solidFill>
                  <a:srgbClr val="000000"/>
                </a:solidFill>
                <a:latin typeface="宋体" panose="02010600030101010101" pitchFamily="2" charset="-122"/>
                <a:ea typeface="宋体" panose="02010600030101010101" pitchFamily="2" charset="-122"/>
              </a:rPr>
              <a:t>1,437</a:t>
            </a:r>
            <a:r>
              <a:rPr lang="zh-CN" altLang="en-US">
                <a:solidFill>
                  <a:srgbClr val="000000"/>
                </a:solidFill>
                <a:latin typeface="宋体" panose="02010600030101010101" pitchFamily="2" charset="-122"/>
                <a:ea typeface="宋体" panose="02010600030101010101" pitchFamily="2" charset="-122"/>
              </a:rPr>
              <a:t>人</a:t>
            </a:r>
            <a:r>
              <a:rPr lang="en-US" altLang="zh-CN">
                <a:solidFill>
                  <a:srgbClr val="000000"/>
                </a:solidFill>
                <a:latin typeface="宋体" panose="02010600030101010101" pitchFamily="2" charset="-122"/>
                <a:ea typeface="宋体" panose="02010600030101010101" pitchFamily="2" charset="-122"/>
              </a:rPr>
              <a:t>——</a:t>
            </a:r>
            <a:r>
              <a:rPr lang="zh-CN" altLang="en-US">
                <a:solidFill>
                  <a:srgbClr val="000000"/>
                </a:solidFill>
                <a:latin typeface="宋体" panose="02010600030101010101" pitchFamily="2" charset="-122"/>
                <a:ea typeface="宋体" panose="02010600030101010101" pitchFamily="2" charset="-122"/>
              </a:rPr>
              <a:t>全额付费国际学生，不包括博士生、新西兰永久居民和交换生</a:t>
            </a:r>
          </a:p>
          <a:p>
            <a:pPr>
              <a:spcBef>
                <a:spcPct val="0"/>
              </a:spcBef>
              <a:buFont typeface="宋体" panose="02010600030101010101" pitchFamily="2" charset="-122"/>
              <a:buNone/>
            </a:pPr>
            <a:r>
              <a:rPr lang="en-US" altLang="zh-CN">
                <a:solidFill>
                  <a:srgbClr val="000000"/>
                </a:solidFill>
                <a:latin typeface="宋体" panose="02010600030101010101" pitchFamily="2" charset="-122"/>
                <a:ea typeface="宋体" panose="02010600030101010101" pitchFamily="2" charset="-122"/>
              </a:rPr>
              <a:t>3,680</a:t>
            </a:r>
            <a:r>
              <a:rPr lang="zh-CN" altLang="en-US">
                <a:solidFill>
                  <a:srgbClr val="000000"/>
                </a:solidFill>
                <a:latin typeface="宋体" panose="02010600030101010101" pitchFamily="2" charset="-122"/>
                <a:ea typeface="宋体" panose="02010600030101010101" pitchFamily="2" charset="-122"/>
              </a:rPr>
              <a:t>人</a:t>
            </a:r>
            <a:r>
              <a:rPr lang="en-US" altLang="zh-CN">
                <a:solidFill>
                  <a:srgbClr val="000000"/>
                </a:solidFill>
                <a:latin typeface="宋体" panose="02010600030101010101" pitchFamily="2" charset="-122"/>
                <a:ea typeface="宋体" panose="02010600030101010101" pitchFamily="2" charset="-122"/>
              </a:rPr>
              <a:t>——</a:t>
            </a:r>
            <a:r>
              <a:rPr lang="zh-CN" altLang="en-US">
                <a:solidFill>
                  <a:srgbClr val="000000"/>
                </a:solidFill>
                <a:latin typeface="宋体" panose="02010600030101010101" pitchFamily="2" charset="-122"/>
                <a:ea typeface="宋体" panose="02010600030101010101" pitchFamily="2" charset="-122"/>
              </a:rPr>
              <a:t>持国际护照，包括博士生、新西兰永久居民和交换生 </a:t>
            </a:r>
          </a:p>
          <a:p>
            <a:pPr>
              <a:spcBef>
                <a:spcPct val="0"/>
              </a:spcBef>
              <a:buFont typeface="宋体" panose="02010600030101010101" pitchFamily="2" charset="-122"/>
              <a:buNone/>
            </a:pPr>
            <a:r>
              <a:rPr lang="en-US" altLang="zh-CN">
                <a:solidFill>
                  <a:srgbClr val="000000"/>
                </a:solidFill>
                <a:latin typeface="宋体" panose="02010600030101010101" pitchFamily="2" charset="-122"/>
                <a:ea typeface="宋体" panose="02010600030101010101" pitchFamily="2" charset="-122"/>
              </a:rPr>
              <a:t>306</a:t>
            </a:r>
            <a:r>
              <a:rPr lang="zh-CN" altLang="en-US">
                <a:solidFill>
                  <a:srgbClr val="000000"/>
                </a:solidFill>
                <a:latin typeface="宋体" panose="02010600030101010101" pitchFamily="2" charset="-122"/>
                <a:ea typeface="宋体" panose="02010600030101010101" pitchFamily="2" charset="-122"/>
              </a:rPr>
              <a:t>人</a:t>
            </a:r>
            <a:r>
              <a:rPr lang="en-US" altLang="zh-CN">
                <a:solidFill>
                  <a:srgbClr val="000000"/>
                </a:solidFill>
                <a:latin typeface="宋体" panose="02010600030101010101" pitchFamily="2" charset="-122"/>
                <a:ea typeface="宋体" panose="02010600030101010101" pitchFamily="2" charset="-122"/>
              </a:rPr>
              <a:t>——</a:t>
            </a:r>
            <a:r>
              <a:rPr lang="zh-CN" altLang="en-US">
                <a:solidFill>
                  <a:srgbClr val="000000"/>
                </a:solidFill>
                <a:latin typeface="宋体" panose="02010600030101010101" pitchFamily="2" charset="-122"/>
                <a:ea typeface="宋体" panose="02010600030101010101" pitchFamily="2" charset="-122"/>
              </a:rPr>
              <a:t>持</a:t>
            </a:r>
            <a:r>
              <a:rPr lang="zh-CN" altLang="en-US" b="1">
                <a:solidFill>
                  <a:srgbClr val="000000"/>
                </a:solidFill>
                <a:latin typeface="宋体" panose="02010600030101010101" pitchFamily="2" charset="-122"/>
                <a:ea typeface="宋体" panose="02010600030101010101" pitchFamily="2" charset="-122"/>
              </a:rPr>
              <a:t>马来西亚</a:t>
            </a:r>
            <a:r>
              <a:rPr lang="zh-CN" altLang="en-US">
                <a:solidFill>
                  <a:srgbClr val="000000"/>
                </a:solidFill>
                <a:latin typeface="宋体" panose="02010600030101010101" pitchFamily="2" charset="-122"/>
                <a:ea typeface="宋体" panose="02010600030101010101" pitchFamily="2" charset="-122"/>
              </a:rPr>
              <a:t>护照，包括博士生、新西兰永久居民和交换生</a:t>
            </a:r>
          </a:p>
          <a:p>
            <a:pPr>
              <a:spcBef>
                <a:spcPct val="0"/>
              </a:spcBef>
              <a:buFont typeface="宋体" panose="02010600030101010101" pitchFamily="2" charset="-122"/>
              <a:buNone/>
            </a:pPr>
            <a:endParaRPr lang="zh-CN" altLang="en-US">
              <a:solidFill>
                <a:srgbClr val="000000"/>
              </a:solidFill>
              <a:latin typeface="宋体" panose="02010600030101010101" pitchFamily="2" charset="-122"/>
              <a:ea typeface="宋体" panose="02010600030101010101" pitchFamily="2" charset="-122"/>
            </a:endParaRPr>
          </a:p>
          <a:p>
            <a:pPr>
              <a:spcBef>
                <a:spcPct val="0"/>
              </a:spcBef>
              <a:buFont typeface="宋体" panose="02010600030101010101" pitchFamily="2" charset="-122"/>
              <a:buNone/>
            </a:pPr>
            <a:r>
              <a:rPr lang="zh-CN" altLang="en-US">
                <a:solidFill>
                  <a:srgbClr val="000000"/>
                </a:solidFill>
                <a:latin typeface="宋体" panose="02010600030101010101" pitchFamily="2" charset="-122"/>
                <a:ea typeface="宋体" panose="02010600030101010101" pitchFamily="2" charset="-122"/>
              </a:rPr>
              <a:t>注意：</a:t>
            </a:r>
            <a:r>
              <a:rPr lang="en-US" altLang="zh-CN">
                <a:solidFill>
                  <a:srgbClr val="000000"/>
                </a:solidFill>
                <a:latin typeface="宋体" panose="02010600030101010101" pitchFamily="2" charset="-122"/>
                <a:ea typeface="宋体" panose="02010600030101010101" pitchFamily="2" charset="-122"/>
              </a:rPr>
              <a:t>2017</a:t>
            </a:r>
            <a:r>
              <a:rPr lang="zh-CN" altLang="en-US">
                <a:solidFill>
                  <a:srgbClr val="000000"/>
                </a:solidFill>
                <a:latin typeface="宋体" panose="02010600030101010101" pitchFamily="2" charset="-122"/>
                <a:ea typeface="宋体" panose="02010600030101010101" pitchFamily="2" charset="-122"/>
              </a:rPr>
              <a:t>年</a:t>
            </a:r>
            <a:r>
              <a:rPr lang="en-US" altLang="zh-CN">
                <a:solidFill>
                  <a:srgbClr val="000000"/>
                </a:solidFill>
                <a:latin typeface="宋体" panose="02010600030101010101" pitchFamily="2" charset="-122"/>
                <a:ea typeface="宋体" panose="02010600030101010101" pitchFamily="2" charset="-122"/>
              </a:rPr>
              <a:t>6</a:t>
            </a:r>
            <a:r>
              <a:rPr lang="zh-CN" altLang="en-US">
                <a:solidFill>
                  <a:srgbClr val="000000"/>
                </a:solidFill>
                <a:latin typeface="宋体" panose="02010600030101010101" pitchFamily="2" charset="-122"/>
                <a:ea typeface="宋体" panose="02010600030101010101" pitchFamily="2" charset="-122"/>
              </a:rPr>
              <a:t>月为</a:t>
            </a:r>
            <a:r>
              <a:rPr lang="zh-CN" altLang="en-US" b="1">
                <a:solidFill>
                  <a:srgbClr val="000000"/>
                </a:solidFill>
                <a:latin typeface="宋体" panose="02010600030101010101" pitchFamily="2" charset="-122"/>
                <a:ea typeface="宋体" panose="02010600030101010101" pitchFamily="2" charset="-122"/>
              </a:rPr>
              <a:t>第</a:t>
            </a:r>
            <a:r>
              <a:rPr lang="en-US" altLang="zh-CN" b="1">
                <a:solidFill>
                  <a:srgbClr val="000000"/>
                </a:solidFill>
                <a:latin typeface="宋体" panose="02010600030101010101" pitchFamily="2" charset="-122"/>
                <a:ea typeface="宋体" panose="02010600030101010101" pitchFamily="2" charset="-122"/>
              </a:rPr>
              <a:t>294</a:t>
            </a:r>
            <a:r>
              <a:rPr lang="zh-CN" altLang="en-US" b="1">
                <a:solidFill>
                  <a:srgbClr val="000000"/>
                </a:solidFill>
                <a:latin typeface="宋体" panose="02010600030101010101" pitchFamily="2" charset="-122"/>
                <a:ea typeface="宋体" panose="02010600030101010101" pitchFamily="2" charset="-122"/>
              </a:rPr>
              <a:t>名</a:t>
            </a:r>
          </a:p>
          <a:p>
            <a:pPr>
              <a:spcBef>
                <a:spcPct val="0"/>
              </a:spcBef>
              <a:buFont typeface="宋体" panose="02010600030101010101" pitchFamily="2" charset="-122"/>
              <a:buNone/>
            </a:pPr>
            <a:endParaRPr lang="zh-CN" altLang="en-US" b="1">
              <a:solidFill>
                <a:srgbClr val="000000"/>
              </a:solidFill>
              <a:latin typeface="宋体" panose="02010600030101010101" pitchFamily="2" charset="-122"/>
              <a:ea typeface="宋体" panose="02010600030101010101" pitchFamily="2" charset="-122"/>
            </a:endParaRPr>
          </a:p>
          <a:p>
            <a:pPr>
              <a:spcBef>
                <a:spcPct val="0"/>
              </a:spcBef>
              <a:buFont typeface="宋体" panose="02010600030101010101" pitchFamily="2" charset="-122"/>
              <a:buNone/>
            </a:pPr>
            <a:endParaRPr lang="zh-CN" altLang="en-US" b="1">
              <a:solidFill>
                <a:srgbClr val="000000"/>
              </a:solidFill>
              <a:latin typeface="宋体" panose="02010600030101010101" pitchFamily="2" charset="-122"/>
              <a:ea typeface="宋体" panose="02010600030101010101" pitchFamily="2" charset="-122"/>
            </a:endParaRPr>
          </a:p>
          <a:p>
            <a:pPr>
              <a:spcBef>
                <a:spcPct val="0"/>
              </a:spcBef>
              <a:buFont typeface="宋体" panose="02010600030101010101" pitchFamily="2" charset="-122"/>
              <a:buNone/>
            </a:pPr>
            <a:endParaRPr lang="zh-CN" altLang="en-US" b="1">
              <a:solidFill>
                <a:srgbClr val="000000"/>
              </a:solidFill>
              <a:latin typeface="宋体" panose="02010600030101010101" pitchFamily="2" charset="-122"/>
              <a:ea typeface="宋体" panose="02010600030101010101" pitchFamily="2" charset="-122"/>
            </a:endParaRPr>
          </a:p>
          <a:p>
            <a:pPr>
              <a:spcBef>
                <a:spcPct val="0"/>
              </a:spcBef>
              <a:buFont typeface="宋体" panose="02010600030101010101" pitchFamily="2" charset="-122"/>
              <a:buNone/>
            </a:pPr>
            <a:endParaRPr lang="zh-CN" altLang="en-US" b="1">
              <a:solidFill>
                <a:srgbClr val="000000"/>
              </a:solidFill>
              <a:latin typeface="宋体" panose="02010600030101010101" pitchFamily="2" charset="-122"/>
              <a:ea typeface="宋体" panose="02010600030101010101" pitchFamily="2" charset="-122"/>
            </a:endParaRPr>
          </a:p>
          <a:p>
            <a:pPr>
              <a:spcBef>
                <a:spcPct val="0"/>
              </a:spcBef>
              <a:buFont typeface="宋体" panose="02010600030101010101" pitchFamily="2" charset="-122"/>
              <a:buNone/>
            </a:pPr>
            <a:endParaRPr lang="en-US" altLang="zh-CN" b="1">
              <a:solidFill>
                <a:srgbClr val="000000"/>
              </a:solidFill>
              <a:latin typeface="宋体" panose="02010600030101010101" pitchFamily="2" charset="-122"/>
              <a:ea typeface="宋体" panose="02010600030101010101" pitchFamily="2" charset="-122"/>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SzPct val="100000"/>
              <a:buFont typeface="宋体" panose="02010600030101010101" pitchFamily="2" charset="-122"/>
              <a:buNone/>
            </a:pPr>
            <a:fld id="{DC13061E-05DE-4676-A62E-4E09BBFC4050}" type="slidenum">
              <a:rPr lang="en-US" altLang="zh-CN">
                <a:solidFill>
                  <a:srgbClr val="000000"/>
                </a:solidFill>
                <a:latin typeface="宋体" panose="02010600030101010101" pitchFamily="2" charset="-122"/>
              </a:rPr>
              <a:t>12</a:t>
            </a:fld>
            <a:endParaRPr lang="en-US" altLang="zh-CN">
              <a:solidFill>
                <a:srgbClr val="000000"/>
              </a:solidFill>
              <a:latin typeface="宋体" panose="02010600030101010101" pitchFamily="2" charset="-122"/>
            </a:endParaRPr>
          </a:p>
        </p:txBody>
      </p:sp>
    </p:spTree>
    <p:extLst>
      <p:ext uri="{BB962C8B-B14F-4D97-AF65-F5344CB8AC3E}">
        <p14:creationId xmlns:p14="http://schemas.microsoft.com/office/powerpoint/2010/main" val="42550093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asic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5288" y="404813"/>
            <a:ext cx="83216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3771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7569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3825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34C44F1-44F8-49FB-9BF4-F693FA80F3EE}" type="datetimeFigureOut">
              <a:rPr lang="en-NZ">
                <a:solidFill>
                  <a:srgbClr val="000000"/>
                </a:solidFill>
              </a:rPr>
              <a:pPr/>
              <a:t>11/12/2019</a:t>
            </a:fld>
            <a:endParaRPr lang="en-NZ">
              <a:solidFill>
                <a:srgbClr val="000000"/>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solidFill>
                <a:srgbClr val="000000"/>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E76BF3-4EFA-4392-9909-1F3147371B6B}" type="slidenum">
              <a:rPr lang="en-NZ">
                <a:solidFill>
                  <a:srgbClr val="000000"/>
                </a:solidFill>
              </a:rPr>
              <a:pPr/>
              <a:t>‹#›</a:t>
            </a:fld>
            <a:endParaRPr lang="en-NZ">
              <a:solidFill>
                <a:srgbClr val="000000"/>
              </a:solidFill>
            </a:endParaRPr>
          </a:p>
        </p:txBody>
      </p:sp>
    </p:spTree>
    <p:extLst>
      <p:ext uri="{BB962C8B-B14F-4D97-AF65-F5344CB8AC3E}">
        <p14:creationId xmlns:p14="http://schemas.microsoft.com/office/powerpoint/2010/main" val="1721705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00359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09159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099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0419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554899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7759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07999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Calibri"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90847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0000"/>
            <a:lum/>
          </a:blip>
          <a:srcRect/>
          <a:stretch>
            <a:fillRect l="30000" t="-19000" r="-21000" b="-1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35148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rtl="0" eaLnBrk="0" fontAlgn="base" hangingPunct="0">
        <a:spcBef>
          <a:spcPct val="0"/>
        </a:spcBef>
        <a:spcAft>
          <a:spcPct val="0"/>
        </a:spcAft>
        <a:defRPr sz="3200" b="1">
          <a:solidFill>
            <a:schemeClr val="tx1"/>
          </a:solidFill>
          <a:latin typeface="+mj-lt"/>
          <a:ea typeface="+mj-ea"/>
          <a:cs typeface="+mj-cs"/>
          <a:sym typeface="Georgia" pitchFamily="18" charset="0"/>
        </a:defRPr>
      </a:lvl1pPr>
      <a:lvl2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2pPr>
      <a:lvl3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3pPr>
      <a:lvl4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4pPr>
      <a:lvl5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5pPr>
      <a:lvl6pPr marL="4572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6pPr>
      <a:lvl7pPr marL="9144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7pPr>
      <a:lvl8pPr marL="13716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8pPr>
      <a:lvl9pPr marL="18288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9pPr>
    </p:titleStyle>
    <p:bodyStyle>
      <a:lvl1pPr marL="342900" indent="-342900" algn="l" rtl="0" eaLnBrk="0" fontAlgn="base" hangingPunct="0">
        <a:spcBef>
          <a:spcPts val="800"/>
        </a:spcBef>
        <a:spcAft>
          <a:spcPct val="0"/>
        </a:spcAft>
        <a:buClr>
          <a:srgbClr val="000000"/>
        </a:buClr>
        <a:buSzPct val="100000"/>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ts val="700"/>
        </a:spcBef>
        <a:spcAft>
          <a:spcPct val="0"/>
        </a:spcAft>
        <a:buClr>
          <a:srgbClr val="000000"/>
        </a:buClr>
        <a:buSzPct val="100000"/>
        <a:buFont typeface="Arial" pitchFamily="34" charset="0"/>
        <a:buChar char="–"/>
        <a:defRPr sz="2800">
          <a:solidFill>
            <a:schemeClr val="tx1"/>
          </a:solidFill>
          <a:latin typeface="+mn-lt"/>
          <a:ea typeface="+mn-ea"/>
          <a:cs typeface="+mn-cs"/>
          <a:sym typeface="Calibri" pitchFamily="34" charset="0"/>
        </a:defRPr>
      </a:lvl2pPr>
      <a:lvl3pPr marL="1143000" indent="-228600" algn="l" rtl="0" eaLnBrk="0" fontAlgn="base" hangingPunct="0">
        <a:spcBef>
          <a:spcPts val="600"/>
        </a:spcBef>
        <a:spcAft>
          <a:spcPct val="0"/>
        </a:spcAft>
        <a:buClr>
          <a:srgbClr val="000000"/>
        </a:buClr>
        <a:buSzPct val="100000"/>
        <a:buFont typeface="Arial" pitchFamily="34" charset="0"/>
        <a:buChar char="•"/>
        <a:defRPr sz="2400">
          <a:solidFill>
            <a:schemeClr val="tx1"/>
          </a:solidFill>
          <a:latin typeface="+mn-lt"/>
          <a:ea typeface="+mn-ea"/>
          <a:cs typeface="+mn-cs"/>
          <a:sym typeface="Calibri" pitchFamily="34" charset="0"/>
        </a:defRPr>
      </a:lvl3pPr>
      <a:lvl4pPr marL="16002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4pPr>
      <a:lvl5pPr marL="20574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5pPr>
      <a:lvl6pPr marL="25146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6pPr>
      <a:lvl7pPr marL="29718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7pPr>
      <a:lvl8pPr marL="34290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8pPr>
      <a:lvl9pPr marL="3886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jpeg"/><Relationship Id="rId7" Type="http://schemas.openxmlformats.org/officeDocument/2006/relationships/image" Target="../media/image32.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gif"/><Relationship Id="rId4" Type="http://schemas.openxmlformats.org/officeDocument/2006/relationships/image" Target="../media/image29.jpeg"/><Relationship Id="rId9" Type="http://schemas.openxmlformats.org/officeDocument/2006/relationships/image" Target="../media/image34.png"/></Relationships>
</file>

<file path=ppt/slides/_rels/slide1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jpeg"/><Relationship Id="rId7"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7.jpeg"/></Relationships>
</file>

<file path=ppt/slides/_rels/slide2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4"/>
          <p:cNvSpPr>
            <a:spLocks noGrp="1"/>
          </p:cNvSpPr>
          <p:nvPr>
            <p:ph type="ctrTitle"/>
          </p:nvPr>
        </p:nvSpPr>
        <p:spPr/>
        <p:txBody>
          <a:bodyPr/>
          <a:lstStyle/>
          <a:p>
            <a:endParaRPr lang="en-NZ" altLang="en-US" dirty="0" smtClean="0">
              <a:ea typeface="ＭＳ Ｐゴシック" pitchFamily="34" charset="-128"/>
            </a:endParaRPr>
          </a:p>
        </p:txBody>
      </p:sp>
      <p:sp>
        <p:nvSpPr>
          <p:cNvPr id="6" name="Subtitle 5"/>
          <p:cNvSpPr>
            <a:spLocks noGrp="1"/>
          </p:cNvSpPr>
          <p:nvPr>
            <p:ph type="subTitle" idx="1"/>
          </p:nvPr>
        </p:nvSpPr>
        <p:spPr/>
        <p:txBody>
          <a:bodyPr/>
          <a:lstStyle/>
          <a:p>
            <a:pPr>
              <a:defRPr/>
            </a:pPr>
            <a:endParaRPr lang="en-NZ" dirty="0"/>
          </a:p>
        </p:txBody>
      </p:sp>
      <p:pic>
        <p:nvPicPr>
          <p:cNvPr id="2052" name="Picture 3"/>
          <p:cNvPicPr>
            <a:picLocks noChangeAspect="1"/>
          </p:cNvPicPr>
          <p:nvPr/>
        </p:nvPicPr>
        <p:blipFill>
          <a:blip r:embed="rId3"/>
          <a:stretch>
            <a:fillRect/>
          </a:stretch>
        </p:blipFill>
        <p:spPr bwMode="auto">
          <a:xfrm>
            <a:off x="0" y="0"/>
            <a:ext cx="9144000" cy="69865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Box 5"/>
          <p:cNvSpPr txBox="1">
            <a:spLocks noChangeArrowheads="1"/>
          </p:cNvSpPr>
          <p:nvPr/>
        </p:nvSpPr>
        <p:spPr bwMode="auto">
          <a:xfrm>
            <a:off x="914400" y="3200400"/>
            <a:ext cx="7772400"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ctr" eaLnBrk="1" hangingPunct="1">
              <a:spcBef>
                <a:spcPct val="0"/>
              </a:spcBef>
              <a:buFontTx/>
              <a:buNone/>
            </a:pPr>
            <a:r>
              <a:rPr lang="en-NZ" altLang="en-US" sz="4400" dirty="0">
                <a:solidFill>
                  <a:srgbClr val="FFFFFF"/>
                </a:solidFill>
                <a:latin typeface="Georgia" pitchFamily="18" charset="0"/>
                <a:cs typeface="Times New Roman" pitchFamily="18" charset="0"/>
              </a:rPr>
              <a:t>University </a:t>
            </a:r>
            <a:r>
              <a:rPr lang="en-NZ" altLang="en-US" sz="4400" dirty="0" smtClean="0">
                <a:solidFill>
                  <a:srgbClr val="FFFFFF"/>
                </a:solidFill>
                <a:latin typeface="Georgia" pitchFamily="18" charset="0"/>
                <a:cs typeface="Times New Roman" pitchFamily="18" charset="0"/>
              </a:rPr>
              <a:t>of Canterbury</a:t>
            </a:r>
          </a:p>
          <a:p>
            <a:pPr algn="ctr" eaLnBrk="1" hangingPunct="1">
              <a:spcBef>
                <a:spcPct val="0"/>
              </a:spcBef>
              <a:buFontTx/>
              <a:buNone/>
            </a:pPr>
            <a:endParaRPr lang="en-US" altLang="en-US" sz="4400" dirty="0">
              <a:solidFill>
                <a:srgbClr val="FFFFFF"/>
              </a:solidFill>
              <a:latin typeface="Georgia" pitchFamily="18" charset="0"/>
              <a:cs typeface="Times New Roman" pitchFamily="18" charset="0"/>
            </a:endParaRPr>
          </a:p>
          <a:p>
            <a:pPr algn="ctr" eaLnBrk="1" hangingPunct="1">
              <a:spcBef>
                <a:spcPct val="0"/>
              </a:spcBef>
              <a:buFontTx/>
              <a:buNone/>
            </a:pPr>
            <a:r>
              <a:rPr lang="en-US" altLang="en-US" sz="4400" dirty="0" smtClean="0">
                <a:solidFill>
                  <a:srgbClr val="FFFFFF"/>
                </a:solidFill>
                <a:latin typeface="Georgia" pitchFamily="18" charset="0"/>
                <a:cs typeface="Times New Roman" pitchFamily="18" charset="0"/>
              </a:rPr>
              <a:t>E</a:t>
            </a:r>
            <a:r>
              <a:rPr lang="en-US" altLang="zh-CN" sz="4400" dirty="0" smtClean="0">
                <a:solidFill>
                  <a:srgbClr val="FFFFFF"/>
                </a:solidFill>
                <a:latin typeface="Georgia" pitchFamily="18" charset="0"/>
                <a:cs typeface="Times New Roman" pitchFamily="18" charset="0"/>
              </a:rPr>
              <a:t>lizabeth Zou</a:t>
            </a:r>
            <a:endParaRPr lang="en-NZ" altLang="en-US" sz="4400" dirty="0">
              <a:solidFill>
                <a:srgbClr val="FFFFFF"/>
              </a:solidFill>
              <a:latin typeface="Times New Roman" pitchFamily="18" charset="0"/>
              <a:cs typeface="Times New Roman" pitchFamily="18" charset="0"/>
            </a:endParaRPr>
          </a:p>
          <a:p>
            <a:pPr algn="ctr" eaLnBrk="1" hangingPunct="1">
              <a:spcBef>
                <a:spcPct val="0"/>
              </a:spcBef>
              <a:buFontTx/>
              <a:buNone/>
            </a:pPr>
            <a:endParaRPr lang="en-NZ" altLang="en-US" sz="4400" dirty="0">
              <a:solidFill>
                <a:srgbClr val="FFFFFF"/>
              </a:solidFill>
              <a:latin typeface="Times New Roman" pitchFamily="18" charset="0"/>
              <a:cs typeface="Times New Roman" pitchFamily="18" charset="0"/>
            </a:endParaRPr>
          </a:p>
          <a:p>
            <a:pPr algn="ctr" eaLnBrk="1" hangingPunct="1">
              <a:spcBef>
                <a:spcPct val="0"/>
              </a:spcBef>
              <a:buNone/>
            </a:pPr>
            <a:endParaRPr lang="en-NZ" altLang="en-US" dirty="0">
              <a:solidFill>
                <a:srgbClr val="FFFFFF"/>
              </a:solidFill>
              <a:latin typeface="Times New Roman" pitchFamily="18" charset="0"/>
              <a:cs typeface="Times New Roman" pitchFamily="18" charset="0"/>
            </a:endParaRPr>
          </a:p>
        </p:txBody>
      </p:sp>
    </p:spTree>
    <p:extLst>
      <p:ext uri="{BB962C8B-B14F-4D97-AF65-F5344CB8AC3E}">
        <p14:creationId xmlns:p14="http://schemas.microsoft.com/office/powerpoint/2010/main" val="24132540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709539" y="1688521"/>
            <a:ext cx="8064252" cy="4454525"/>
          </a:xfrm>
          <a:prstGeom prst="rect">
            <a:avLst/>
          </a:prstGeom>
        </p:spPr>
        <p:txBody>
          <a:bodyPr/>
          <a:lstStyle>
            <a:lvl1pPr marL="342900" indent="-342900" algn="l" rtl="0" eaLnBrk="0" fontAlgn="base" hangingPunct="0">
              <a:spcBef>
                <a:spcPts val="800"/>
              </a:spcBef>
              <a:spcAft>
                <a:spcPct val="0"/>
              </a:spcAft>
              <a:buClr>
                <a:srgbClr val="000000"/>
              </a:buClr>
              <a:buSzPct val="100000"/>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ts val="700"/>
              </a:spcBef>
              <a:spcAft>
                <a:spcPct val="0"/>
              </a:spcAft>
              <a:buClr>
                <a:srgbClr val="000000"/>
              </a:buClr>
              <a:buSzPct val="100000"/>
              <a:buFont typeface="Arial" pitchFamily="34" charset="0"/>
              <a:buChar char="–"/>
              <a:defRPr sz="2800">
                <a:solidFill>
                  <a:schemeClr val="tx1"/>
                </a:solidFill>
                <a:latin typeface="+mn-lt"/>
                <a:ea typeface="+mn-ea"/>
                <a:cs typeface="+mn-cs"/>
                <a:sym typeface="Calibri" pitchFamily="34" charset="0"/>
              </a:defRPr>
            </a:lvl2pPr>
            <a:lvl3pPr marL="1143000" indent="-228600" algn="l" rtl="0" eaLnBrk="0" fontAlgn="base" hangingPunct="0">
              <a:spcBef>
                <a:spcPts val="600"/>
              </a:spcBef>
              <a:spcAft>
                <a:spcPct val="0"/>
              </a:spcAft>
              <a:buClr>
                <a:srgbClr val="000000"/>
              </a:buClr>
              <a:buSzPct val="100000"/>
              <a:buFont typeface="Arial" pitchFamily="34" charset="0"/>
              <a:buChar char="•"/>
              <a:defRPr sz="2400">
                <a:solidFill>
                  <a:schemeClr val="tx1"/>
                </a:solidFill>
                <a:latin typeface="+mn-lt"/>
                <a:ea typeface="+mn-ea"/>
                <a:cs typeface="+mn-cs"/>
                <a:sym typeface="Calibri" pitchFamily="34" charset="0"/>
              </a:defRPr>
            </a:lvl3pPr>
            <a:lvl4pPr marL="16002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4pPr>
            <a:lvl5pPr marL="20574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5pPr>
            <a:lvl6pPr marL="25146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6pPr>
            <a:lvl7pPr marL="29718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7pPr>
            <a:lvl8pPr marL="34290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8pPr>
            <a:lvl9pPr marL="3886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9pPr>
          </a:lstStyle>
          <a:p>
            <a:pPr marL="400050" lvl="1" indent="0">
              <a:spcBef>
                <a:spcPts val="600"/>
              </a:spcBef>
              <a:spcAft>
                <a:spcPts val="800"/>
              </a:spcAft>
              <a:buFont typeface="Arial" pitchFamily="34" charset="0"/>
              <a:buNone/>
              <a:defRPr/>
            </a:pPr>
            <a:endParaRPr lang="en-NZ" sz="1600" kern="0" dirty="0">
              <a:solidFill>
                <a:srgbClr val="000000"/>
              </a:solidFill>
            </a:endParaRPr>
          </a:p>
        </p:txBody>
      </p:sp>
      <p:sp>
        <p:nvSpPr>
          <p:cNvPr id="11" name="TextBox 10"/>
          <p:cNvSpPr txBox="1"/>
          <p:nvPr/>
        </p:nvSpPr>
        <p:spPr>
          <a:xfrm>
            <a:off x="539552" y="2636912"/>
            <a:ext cx="3970536" cy="369332"/>
          </a:xfrm>
          <a:prstGeom prst="rect">
            <a:avLst/>
          </a:prstGeom>
          <a:noFill/>
        </p:spPr>
        <p:txBody>
          <a:bodyPr wrap="square" rtlCol="0">
            <a:spAutoFit/>
          </a:bodyPr>
          <a:lstStyle/>
          <a:p>
            <a:endParaRPr lang="en-NZ" dirty="0">
              <a:solidFill>
                <a:srgbClr val="000000"/>
              </a:solidFill>
            </a:endParaRPr>
          </a:p>
        </p:txBody>
      </p:sp>
      <p:sp>
        <p:nvSpPr>
          <p:cNvPr id="12" name="TextBox 11"/>
          <p:cNvSpPr txBox="1"/>
          <p:nvPr/>
        </p:nvSpPr>
        <p:spPr>
          <a:xfrm>
            <a:off x="307975" y="2240044"/>
            <a:ext cx="8567980" cy="4339650"/>
          </a:xfrm>
          <a:prstGeom prst="rect">
            <a:avLst/>
          </a:prstGeom>
          <a:noFill/>
        </p:spPr>
        <p:txBody>
          <a:bodyPr wrap="square" rtlCol="0">
            <a:spAutoFit/>
          </a:bodyPr>
          <a:lstStyle/>
          <a:p>
            <a:pPr marL="285750" indent="-285750">
              <a:buClr>
                <a:srgbClr val="FF0000"/>
              </a:buClr>
              <a:buFont typeface="Wingdings" panose="05000000000000000000" pitchFamily="2" charset="2"/>
              <a:buChar char="Ø"/>
            </a:pPr>
            <a:r>
              <a:rPr lang="zh-CN" altLang="en-US" b="1" dirty="0">
                <a:solidFill>
                  <a:srgbClr val="333399">
                    <a:lumMod val="75000"/>
                  </a:srgbClr>
                </a:solidFill>
                <a:latin typeface="+mj-lt"/>
              </a:rPr>
              <a:t>始建于</a:t>
            </a:r>
            <a:r>
              <a:rPr lang="en-US" altLang="zh-CN" b="1" dirty="0" smtClean="0">
                <a:solidFill>
                  <a:srgbClr val="FF0000"/>
                </a:solidFill>
                <a:latin typeface="+mj-lt"/>
              </a:rPr>
              <a:t>1873</a:t>
            </a:r>
          </a:p>
          <a:p>
            <a:pPr marL="285750" indent="-285750">
              <a:buClr>
                <a:srgbClr val="FF0000"/>
              </a:buClr>
              <a:buFont typeface="Wingdings" panose="05000000000000000000" pitchFamily="2" charset="2"/>
              <a:buChar char="Ø"/>
            </a:pPr>
            <a:endParaRPr lang="en-US" altLang="zh-CN" b="1" dirty="0" smtClean="0">
              <a:solidFill>
                <a:srgbClr val="333399">
                  <a:lumMod val="75000"/>
                </a:srgbClr>
              </a:solidFill>
              <a:latin typeface="+mj-lt"/>
            </a:endParaRPr>
          </a:p>
          <a:p>
            <a:pPr marL="285750" indent="-285750">
              <a:buClr>
                <a:srgbClr val="FF0000"/>
              </a:buClr>
              <a:buFont typeface="Wingdings" panose="05000000000000000000" pitchFamily="2" charset="2"/>
              <a:buChar char="Ø"/>
            </a:pPr>
            <a:r>
              <a:rPr lang="zh-CN" altLang="en-US" b="1" dirty="0" smtClean="0">
                <a:solidFill>
                  <a:srgbClr val="333399">
                    <a:lumMod val="75000"/>
                  </a:srgbClr>
                </a:solidFill>
                <a:latin typeface="+mj-lt"/>
              </a:rPr>
              <a:t>世界前</a:t>
            </a:r>
            <a:r>
              <a:rPr lang="en-US" b="1" dirty="0" smtClean="0">
                <a:solidFill>
                  <a:srgbClr val="333399">
                    <a:lumMod val="75000"/>
                  </a:srgbClr>
                </a:solidFill>
                <a:latin typeface="+mj-lt"/>
              </a:rPr>
              <a:t>1%</a:t>
            </a:r>
            <a:r>
              <a:rPr lang="zh-CN" altLang="en-US" b="1" dirty="0" smtClean="0">
                <a:solidFill>
                  <a:srgbClr val="333399">
                    <a:lumMod val="75000"/>
                  </a:srgbClr>
                </a:solidFill>
                <a:latin typeface="+mj-lt"/>
              </a:rPr>
              <a:t>的顶尖大学</a:t>
            </a:r>
            <a:endParaRPr lang="en-US" altLang="zh-CN" b="1" dirty="0" smtClean="0">
              <a:solidFill>
                <a:srgbClr val="333399">
                  <a:lumMod val="75000"/>
                </a:srgbClr>
              </a:solidFill>
              <a:latin typeface="+mj-lt"/>
            </a:endParaRPr>
          </a:p>
          <a:p>
            <a:pPr marL="285750" indent="-285750">
              <a:buClr>
                <a:srgbClr val="FF0000"/>
              </a:buClr>
              <a:buFont typeface="Wingdings" panose="05000000000000000000" pitchFamily="2" charset="2"/>
              <a:buChar char="Ø"/>
            </a:pPr>
            <a:endParaRPr lang="en-US" altLang="zh-CN" b="1" dirty="0" smtClean="0">
              <a:solidFill>
                <a:srgbClr val="333399">
                  <a:lumMod val="75000"/>
                </a:srgbClr>
              </a:solidFill>
              <a:latin typeface="+mj-lt"/>
            </a:endParaRPr>
          </a:p>
          <a:p>
            <a:pPr marL="285750" indent="-285750">
              <a:buClr>
                <a:srgbClr val="FF0000"/>
              </a:buClr>
              <a:buFont typeface="Wingdings" panose="05000000000000000000" pitchFamily="2" charset="2"/>
              <a:buChar char="Ø"/>
            </a:pPr>
            <a:r>
              <a:rPr lang="zh-CN" altLang="en-US" b="1" dirty="0" smtClean="0">
                <a:solidFill>
                  <a:srgbClr val="333399">
                    <a:lumMod val="75000"/>
                  </a:srgbClr>
                </a:solidFill>
                <a:latin typeface="+mj-lt"/>
              </a:rPr>
              <a:t>新西兰</a:t>
            </a:r>
            <a:r>
              <a:rPr lang="zh-CN" altLang="en-US" b="1" dirty="0" smtClean="0">
                <a:solidFill>
                  <a:srgbClr val="FF0000"/>
                </a:solidFill>
                <a:latin typeface="+mj-lt"/>
              </a:rPr>
              <a:t>第一个</a:t>
            </a:r>
            <a:r>
              <a:rPr lang="en-US" altLang="zh-CN" b="1" dirty="0" smtClean="0">
                <a:solidFill>
                  <a:srgbClr val="FF0000"/>
                </a:solidFill>
                <a:latin typeface="+mj-lt"/>
              </a:rPr>
              <a:t>QS 5</a:t>
            </a:r>
            <a:r>
              <a:rPr lang="zh-CN" altLang="en-US" b="1" dirty="0" smtClean="0">
                <a:solidFill>
                  <a:srgbClr val="FF0000"/>
                </a:solidFill>
                <a:latin typeface="+mj-lt"/>
              </a:rPr>
              <a:t>星大学</a:t>
            </a:r>
            <a:endParaRPr lang="en-US" altLang="zh-CN" b="1" dirty="0" smtClean="0">
              <a:solidFill>
                <a:srgbClr val="FF0000"/>
              </a:solidFill>
              <a:latin typeface="+mj-lt"/>
            </a:endParaRPr>
          </a:p>
          <a:p>
            <a:pPr>
              <a:buClr>
                <a:srgbClr val="FF0000"/>
              </a:buClr>
            </a:pPr>
            <a:endParaRPr lang="en-US" b="1" dirty="0" smtClean="0">
              <a:solidFill>
                <a:srgbClr val="333399">
                  <a:lumMod val="75000"/>
                </a:srgbClr>
              </a:solidFill>
              <a:latin typeface="+mj-lt"/>
            </a:endParaRPr>
          </a:p>
          <a:p>
            <a:pPr marL="285750" indent="-285750">
              <a:buClr>
                <a:srgbClr val="FF0000"/>
              </a:buClr>
              <a:buFont typeface="Wingdings" panose="05000000000000000000" pitchFamily="2" charset="2"/>
              <a:buChar char="Ø"/>
            </a:pPr>
            <a:endParaRPr lang="en-US" altLang="zh-CN" b="1" dirty="0" smtClean="0">
              <a:solidFill>
                <a:srgbClr val="333399">
                  <a:lumMod val="75000"/>
                </a:srgbClr>
              </a:solidFill>
              <a:latin typeface="+mj-lt"/>
            </a:endParaRPr>
          </a:p>
          <a:p>
            <a:pPr marL="285750" indent="-285750">
              <a:buClr>
                <a:srgbClr val="FF0000"/>
              </a:buClr>
              <a:buFont typeface="Wingdings" panose="05000000000000000000" pitchFamily="2" charset="2"/>
              <a:buChar char="Ø"/>
            </a:pPr>
            <a:r>
              <a:rPr lang="zh-CN" altLang="en-US" b="1" dirty="0">
                <a:solidFill>
                  <a:srgbClr val="333399">
                    <a:lumMod val="75000"/>
                  </a:srgbClr>
                </a:solidFill>
                <a:latin typeface="+mj-lt"/>
              </a:rPr>
              <a:t>新西</a:t>
            </a:r>
            <a:r>
              <a:rPr lang="zh-CN" altLang="en-US" b="1" dirty="0" smtClean="0">
                <a:solidFill>
                  <a:srgbClr val="333399">
                    <a:lumMod val="75000"/>
                  </a:srgbClr>
                </a:solidFill>
                <a:latin typeface="+mj-lt"/>
              </a:rPr>
              <a:t>兰顶尖的研究型大学 </a:t>
            </a:r>
            <a:r>
              <a:rPr lang="en-NZ" altLang="zh-CN" sz="800" b="1" dirty="0">
                <a:solidFill>
                  <a:srgbClr val="333399">
                    <a:lumMod val="75000"/>
                  </a:srgbClr>
                </a:solidFill>
                <a:latin typeface="+mj-lt"/>
              </a:rPr>
              <a:t>Tertiary Education Commission Performance Based Research Fund (PBRF) </a:t>
            </a:r>
            <a:endParaRPr lang="en-US" altLang="zh-CN" sz="800" b="1" dirty="0" smtClean="0">
              <a:solidFill>
                <a:srgbClr val="333399">
                  <a:lumMod val="75000"/>
                </a:srgbClr>
              </a:solidFill>
              <a:latin typeface="+mj-lt"/>
            </a:endParaRPr>
          </a:p>
          <a:p>
            <a:pPr>
              <a:buClr>
                <a:srgbClr val="FF0000"/>
              </a:buClr>
            </a:pPr>
            <a:endParaRPr lang="en-US" altLang="zh-CN" b="1" dirty="0">
              <a:solidFill>
                <a:srgbClr val="333399">
                  <a:lumMod val="75000"/>
                </a:srgbClr>
              </a:solidFill>
              <a:latin typeface="+mj-lt"/>
            </a:endParaRPr>
          </a:p>
          <a:p>
            <a:pPr marL="285750" indent="-285750">
              <a:buClr>
                <a:srgbClr val="FF0000"/>
              </a:buClr>
              <a:buFont typeface="Wingdings" panose="05000000000000000000" pitchFamily="2" charset="2"/>
              <a:buChar char="Ø"/>
            </a:pPr>
            <a:r>
              <a:rPr lang="en-US" altLang="zh-CN" b="1" dirty="0" smtClean="0">
                <a:solidFill>
                  <a:srgbClr val="333399">
                    <a:lumMod val="75000"/>
                  </a:srgbClr>
                </a:solidFill>
                <a:latin typeface="+mj-lt"/>
              </a:rPr>
              <a:t>11</a:t>
            </a:r>
            <a:r>
              <a:rPr lang="zh-CN" altLang="en-US" b="1" dirty="0" smtClean="0">
                <a:solidFill>
                  <a:srgbClr val="333399">
                    <a:lumMod val="75000"/>
                  </a:srgbClr>
                </a:solidFill>
                <a:latin typeface="+mj-lt"/>
              </a:rPr>
              <a:t>亿纽币的校园设施更新</a:t>
            </a:r>
            <a:endParaRPr lang="en-US" altLang="zh-CN" sz="800" b="1" dirty="0">
              <a:solidFill>
                <a:srgbClr val="333399">
                  <a:lumMod val="75000"/>
                </a:srgbClr>
              </a:solidFill>
              <a:latin typeface="+mj-lt"/>
            </a:endParaRPr>
          </a:p>
          <a:p>
            <a:pPr marL="285750" indent="-285750">
              <a:buClr>
                <a:srgbClr val="FF0000"/>
              </a:buClr>
              <a:buFont typeface="Wingdings" panose="05000000000000000000" pitchFamily="2" charset="2"/>
              <a:buChar char="Ø"/>
            </a:pPr>
            <a:endParaRPr lang="en-US" altLang="zh-CN" sz="800" b="1" dirty="0" smtClean="0">
              <a:solidFill>
                <a:srgbClr val="333399">
                  <a:lumMod val="75000"/>
                </a:srgbClr>
              </a:solidFill>
              <a:latin typeface="+mj-lt"/>
            </a:endParaRPr>
          </a:p>
          <a:p>
            <a:pPr marL="285750" indent="-285750">
              <a:buClr>
                <a:srgbClr val="FF0000"/>
              </a:buClr>
              <a:buFont typeface="Wingdings" panose="05000000000000000000" pitchFamily="2" charset="2"/>
              <a:buChar char="Ø"/>
            </a:pPr>
            <a:endParaRPr lang="en-US" altLang="zh-CN" sz="800" b="1" dirty="0">
              <a:solidFill>
                <a:srgbClr val="333399">
                  <a:lumMod val="75000"/>
                </a:srgbClr>
              </a:solidFill>
              <a:latin typeface="+mj-lt"/>
            </a:endParaRPr>
          </a:p>
          <a:p>
            <a:pPr marL="285750" indent="-285750">
              <a:buClr>
                <a:srgbClr val="FF0000"/>
              </a:buClr>
              <a:buFont typeface="Wingdings" panose="05000000000000000000" pitchFamily="2" charset="2"/>
              <a:buChar char="Ø"/>
            </a:pPr>
            <a:endParaRPr lang="en-US" altLang="zh-CN" sz="800" b="1" dirty="0" smtClean="0">
              <a:solidFill>
                <a:srgbClr val="333399">
                  <a:lumMod val="75000"/>
                </a:srgbClr>
              </a:solidFill>
              <a:latin typeface="+mj-lt"/>
            </a:endParaRPr>
          </a:p>
          <a:p>
            <a:pPr>
              <a:buClr>
                <a:srgbClr val="FF0000"/>
              </a:buClr>
            </a:pPr>
            <a:r>
              <a:rPr lang="zh-CN" altLang="en-US" b="1" dirty="0">
                <a:solidFill>
                  <a:srgbClr val="333399">
                    <a:lumMod val="75000"/>
                  </a:srgbClr>
                </a:solidFill>
                <a:latin typeface="+mj-lt"/>
              </a:rPr>
              <a:t>著名校</a:t>
            </a:r>
            <a:r>
              <a:rPr lang="zh-CN" altLang="en-US" b="1" dirty="0" smtClean="0">
                <a:solidFill>
                  <a:srgbClr val="333399">
                    <a:lumMod val="75000"/>
                  </a:srgbClr>
                </a:solidFill>
                <a:latin typeface="+mj-lt"/>
              </a:rPr>
              <a:t>友</a:t>
            </a:r>
            <a:endParaRPr lang="en-US" altLang="zh-CN" b="1" dirty="0" smtClean="0">
              <a:solidFill>
                <a:srgbClr val="333399">
                  <a:lumMod val="75000"/>
                </a:srgbClr>
              </a:solidFill>
              <a:latin typeface="+mj-lt"/>
            </a:endParaRPr>
          </a:p>
          <a:p>
            <a:pPr marL="285750" indent="-285750">
              <a:buClr>
                <a:srgbClr val="FF0000"/>
              </a:buClr>
              <a:buFont typeface="Wingdings" panose="05000000000000000000" pitchFamily="2" charset="2"/>
              <a:buChar char="Ø"/>
            </a:pPr>
            <a:r>
              <a:rPr lang="en-US" altLang="zh-CN" b="1" dirty="0" smtClean="0">
                <a:solidFill>
                  <a:srgbClr val="333399">
                    <a:lumMod val="75000"/>
                  </a:srgbClr>
                </a:solidFill>
                <a:latin typeface="+mj-lt"/>
              </a:rPr>
              <a:t>50</a:t>
            </a:r>
            <a:r>
              <a:rPr lang="zh-CN" altLang="en-US" b="1" dirty="0" smtClean="0">
                <a:solidFill>
                  <a:srgbClr val="333399">
                    <a:lumMod val="75000"/>
                  </a:srgbClr>
                </a:solidFill>
                <a:latin typeface="+mj-lt"/>
              </a:rPr>
              <a:t>纽币， </a:t>
            </a:r>
            <a:r>
              <a:rPr lang="en-US" altLang="zh-CN" b="1" dirty="0" err="1" smtClean="0">
                <a:solidFill>
                  <a:srgbClr val="333399">
                    <a:lumMod val="75000"/>
                  </a:srgbClr>
                </a:solidFill>
                <a:latin typeface="+mj-lt"/>
              </a:rPr>
              <a:t>Apirana</a:t>
            </a:r>
            <a:r>
              <a:rPr lang="en-US" altLang="zh-CN" b="1" dirty="0" smtClean="0">
                <a:solidFill>
                  <a:srgbClr val="333399">
                    <a:lumMod val="75000"/>
                  </a:srgbClr>
                </a:solidFill>
                <a:latin typeface="+mj-lt"/>
              </a:rPr>
              <a:t> Ngata</a:t>
            </a:r>
            <a:r>
              <a:rPr lang="zh-CN" altLang="en-US" b="1" dirty="0" smtClean="0">
                <a:solidFill>
                  <a:srgbClr val="333399">
                    <a:lumMod val="75000"/>
                  </a:srgbClr>
                </a:solidFill>
                <a:latin typeface="+mj-lt"/>
              </a:rPr>
              <a:t>，</a:t>
            </a:r>
            <a:endParaRPr lang="en-US" altLang="zh-CN" b="1" dirty="0" smtClean="0">
              <a:solidFill>
                <a:srgbClr val="333399">
                  <a:lumMod val="75000"/>
                </a:srgbClr>
              </a:solidFill>
              <a:latin typeface="+mj-lt"/>
            </a:endParaRPr>
          </a:p>
          <a:p>
            <a:pPr marL="285750" indent="-285750">
              <a:buClr>
                <a:srgbClr val="FF0000"/>
              </a:buClr>
              <a:buFont typeface="Wingdings" panose="05000000000000000000" pitchFamily="2" charset="2"/>
              <a:buChar char="Ø"/>
            </a:pPr>
            <a:r>
              <a:rPr lang="en-US" altLang="zh-CN" b="1" dirty="0" smtClean="0">
                <a:solidFill>
                  <a:srgbClr val="333399">
                    <a:lumMod val="75000"/>
                  </a:srgbClr>
                </a:solidFill>
                <a:latin typeface="+mj-lt"/>
              </a:rPr>
              <a:t>100</a:t>
            </a:r>
            <a:r>
              <a:rPr lang="zh-CN" altLang="en-US" b="1" dirty="0" smtClean="0">
                <a:solidFill>
                  <a:srgbClr val="333399">
                    <a:lumMod val="75000"/>
                  </a:srgbClr>
                </a:solidFill>
                <a:latin typeface="+mj-lt"/>
              </a:rPr>
              <a:t>纽币， 核物理学之父，诺贝尔奖获得者 </a:t>
            </a:r>
            <a:r>
              <a:rPr lang="en-US" altLang="zh-CN" b="1" dirty="0" smtClean="0">
                <a:solidFill>
                  <a:srgbClr val="333399">
                    <a:lumMod val="75000"/>
                  </a:srgbClr>
                </a:solidFill>
                <a:latin typeface="+mj-lt"/>
              </a:rPr>
              <a:t>Rutherford</a:t>
            </a:r>
          </a:p>
          <a:p>
            <a:pPr marL="285750" indent="-285750">
              <a:buClr>
                <a:srgbClr val="FF0000"/>
              </a:buClr>
              <a:buFont typeface="Wingdings" panose="05000000000000000000" pitchFamily="2" charset="2"/>
              <a:buChar char="Ø"/>
            </a:pPr>
            <a:r>
              <a:rPr lang="zh-CN" altLang="en-US" b="1" dirty="0" smtClean="0">
                <a:solidFill>
                  <a:srgbClr val="333399">
                    <a:lumMod val="75000"/>
                  </a:srgbClr>
                </a:solidFill>
                <a:latin typeface="+mj-lt"/>
              </a:rPr>
              <a:t>前总理</a:t>
            </a:r>
            <a:r>
              <a:rPr lang="en-US" altLang="zh-CN" b="1" dirty="0" smtClean="0">
                <a:solidFill>
                  <a:srgbClr val="333399">
                    <a:lumMod val="75000"/>
                  </a:srgbClr>
                </a:solidFill>
                <a:latin typeface="+mj-lt"/>
              </a:rPr>
              <a:t>John Key    </a:t>
            </a:r>
            <a:r>
              <a:rPr lang="zh-CN" altLang="en-US" b="1" dirty="0" smtClean="0">
                <a:solidFill>
                  <a:srgbClr val="333399">
                    <a:lumMod val="75000"/>
                  </a:srgbClr>
                </a:solidFill>
                <a:latin typeface="+mj-lt"/>
              </a:rPr>
              <a:t>昨日会见习主席</a:t>
            </a:r>
            <a:endParaRPr lang="en-US" altLang="zh-CN" b="1" dirty="0">
              <a:solidFill>
                <a:srgbClr val="333399">
                  <a:lumMod val="75000"/>
                </a:srgbClr>
              </a:solidFill>
              <a:latin typeface="+mj-lt"/>
            </a:endParaRPr>
          </a:p>
        </p:txBody>
      </p:sp>
      <p:sp>
        <p:nvSpPr>
          <p:cNvPr id="19" name="Title 1"/>
          <p:cNvSpPr txBox="1">
            <a:spLocks/>
          </p:cNvSpPr>
          <p:nvPr/>
        </p:nvSpPr>
        <p:spPr bwMode="auto">
          <a:xfrm>
            <a:off x="347421" y="506550"/>
            <a:ext cx="8229600" cy="5282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rtl="0" eaLnBrk="0" fontAlgn="base" hangingPunct="0">
              <a:spcBef>
                <a:spcPct val="0"/>
              </a:spcBef>
              <a:spcAft>
                <a:spcPct val="0"/>
              </a:spcAft>
              <a:defRPr sz="3200" b="1">
                <a:solidFill>
                  <a:schemeClr val="tx1"/>
                </a:solidFill>
                <a:latin typeface="+mj-lt"/>
                <a:ea typeface="+mj-ea"/>
                <a:cs typeface="+mj-cs"/>
                <a:sym typeface="Georgia" pitchFamily="18" charset="0"/>
              </a:defRPr>
            </a:lvl1pPr>
            <a:lvl2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2pPr>
            <a:lvl3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3pPr>
            <a:lvl4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4pPr>
            <a:lvl5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5pPr>
            <a:lvl6pPr marL="4572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6pPr>
            <a:lvl7pPr marL="9144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7pPr>
            <a:lvl8pPr marL="13716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8pPr>
            <a:lvl9pPr marL="18288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9pPr>
          </a:lstStyle>
          <a:p>
            <a:pPr>
              <a:defRPr/>
            </a:pPr>
            <a:r>
              <a:rPr lang="zh-CN" altLang="en-US" dirty="0" smtClean="0">
                <a:solidFill>
                  <a:srgbClr val="FF0000"/>
                </a:solidFill>
              </a:rPr>
              <a:t>坎特伯雷大学</a:t>
            </a:r>
            <a:endParaRPr lang="en-US" altLang="zh-CN" dirty="0" smtClean="0">
              <a:solidFill>
                <a:srgbClr val="FF0000"/>
              </a:solidFill>
            </a:endParaRPr>
          </a:p>
          <a:p>
            <a:pPr>
              <a:defRPr/>
            </a:pPr>
            <a:r>
              <a:rPr lang="zh-CN" altLang="en-US" dirty="0" smtClean="0">
                <a:solidFill>
                  <a:srgbClr val="FF0000"/>
                </a:solidFill>
              </a:rPr>
              <a:t>世</a:t>
            </a:r>
            <a:r>
              <a:rPr lang="zh-CN" altLang="en-US" dirty="0">
                <a:solidFill>
                  <a:srgbClr val="FF0000"/>
                </a:solidFill>
              </a:rPr>
              <a:t>界一流的教育</a:t>
            </a:r>
            <a:endParaRPr lang="en-NZ" dirty="0">
              <a:solidFill>
                <a:srgbClr val="FF0000"/>
              </a:solidFill>
            </a:endParaRPr>
          </a:p>
          <a:p>
            <a:pPr>
              <a:defRPr/>
            </a:pPr>
            <a:endParaRPr lang="en-NZ" altLang="en-US" kern="0" dirty="0" smtClean="0">
              <a:solidFill>
                <a:srgbClr val="FF0000"/>
              </a:solidFill>
            </a:endParaRPr>
          </a:p>
        </p:txBody>
      </p:sp>
      <p:sp>
        <p:nvSpPr>
          <p:cNvPr id="2" name="AutoShape 2" descr="QS World Rankings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4" name="Picture 3"/>
          <p:cNvPicPr>
            <a:picLocks noChangeAspect="1"/>
          </p:cNvPicPr>
          <p:nvPr/>
        </p:nvPicPr>
        <p:blipFill>
          <a:blip r:embed="rId3"/>
          <a:stretch>
            <a:fillRect/>
          </a:stretch>
        </p:blipFill>
        <p:spPr>
          <a:xfrm>
            <a:off x="3657600" y="3305495"/>
            <a:ext cx="1352550" cy="3429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48675" y="3033909"/>
            <a:ext cx="2472882" cy="1228973"/>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48675" y="4549343"/>
            <a:ext cx="2534545" cy="1261060"/>
          </a:xfrm>
          <a:prstGeom prst="rect">
            <a:avLst/>
          </a:prstGeom>
        </p:spPr>
      </p:pic>
    </p:spTree>
    <p:extLst>
      <p:ext uri="{BB962C8B-B14F-4D97-AF65-F5344CB8AC3E}">
        <p14:creationId xmlns:p14="http://schemas.microsoft.com/office/powerpoint/2010/main" val="20704748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457200" y="533400"/>
            <a:ext cx="8229600" cy="95138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rtl="0" eaLnBrk="0" fontAlgn="base" hangingPunct="0">
              <a:spcBef>
                <a:spcPct val="0"/>
              </a:spcBef>
              <a:spcAft>
                <a:spcPct val="0"/>
              </a:spcAft>
              <a:defRPr sz="3200" b="1">
                <a:solidFill>
                  <a:schemeClr val="tx1"/>
                </a:solidFill>
                <a:latin typeface="+mj-lt"/>
                <a:ea typeface="+mj-ea"/>
                <a:cs typeface="+mj-cs"/>
                <a:sym typeface="Georgia" pitchFamily="18" charset="0"/>
              </a:defRPr>
            </a:lvl1pPr>
            <a:lvl2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2pPr>
            <a:lvl3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3pPr>
            <a:lvl4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4pPr>
            <a:lvl5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5pPr>
            <a:lvl6pPr marL="4572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6pPr>
            <a:lvl7pPr marL="9144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7pPr>
            <a:lvl8pPr marL="13716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8pPr>
            <a:lvl9pPr marL="18288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9pPr>
          </a:lstStyle>
          <a:p>
            <a:pPr>
              <a:defRPr/>
            </a:pPr>
            <a:r>
              <a:rPr lang="zh-CN" altLang="en-US" kern="0" dirty="0" smtClean="0">
                <a:solidFill>
                  <a:srgbClr val="FF0000"/>
                </a:solidFill>
              </a:rPr>
              <a:t>坎特伯雷大学</a:t>
            </a:r>
            <a:endParaRPr lang="en-NZ" altLang="en-US" kern="0" dirty="0" smtClean="0">
              <a:solidFill>
                <a:srgbClr val="FF0000"/>
              </a:solidFill>
            </a:endParaRPr>
          </a:p>
        </p:txBody>
      </p:sp>
      <p:sp>
        <p:nvSpPr>
          <p:cNvPr id="3" name="Content Placeholder 2"/>
          <p:cNvSpPr txBox="1">
            <a:spLocks/>
          </p:cNvSpPr>
          <p:nvPr/>
        </p:nvSpPr>
        <p:spPr>
          <a:xfrm>
            <a:off x="684213" y="1700213"/>
            <a:ext cx="8362950" cy="4454525"/>
          </a:xfrm>
          <a:prstGeom prst="rect">
            <a:avLst/>
          </a:prstGeom>
        </p:spPr>
        <p:txBody>
          <a:bodyPr/>
          <a:lstStyle>
            <a:lvl1pPr marL="342900" indent="-342900" algn="l" rtl="0" eaLnBrk="0" fontAlgn="base" hangingPunct="0">
              <a:spcBef>
                <a:spcPts val="800"/>
              </a:spcBef>
              <a:spcAft>
                <a:spcPct val="0"/>
              </a:spcAft>
              <a:buClr>
                <a:srgbClr val="000000"/>
              </a:buClr>
              <a:buSzPct val="100000"/>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ts val="700"/>
              </a:spcBef>
              <a:spcAft>
                <a:spcPct val="0"/>
              </a:spcAft>
              <a:buClr>
                <a:srgbClr val="000000"/>
              </a:buClr>
              <a:buSzPct val="100000"/>
              <a:buFont typeface="Arial" pitchFamily="34" charset="0"/>
              <a:buChar char="–"/>
              <a:defRPr sz="2800">
                <a:solidFill>
                  <a:schemeClr val="tx1"/>
                </a:solidFill>
                <a:latin typeface="+mn-lt"/>
                <a:ea typeface="+mn-ea"/>
                <a:cs typeface="+mn-cs"/>
                <a:sym typeface="Calibri" pitchFamily="34" charset="0"/>
              </a:defRPr>
            </a:lvl2pPr>
            <a:lvl3pPr marL="1143000" indent="-228600" algn="l" rtl="0" eaLnBrk="0" fontAlgn="base" hangingPunct="0">
              <a:spcBef>
                <a:spcPts val="600"/>
              </a:spcBef>
              <a:spcAft>
                <a:spcPct val="0"/>
              </a:spcAft>
              <a:buClr>
                <a:srgbClr val="000000"/>
              </a:buClr>
              <a:buSzPct val="100000"/>
              <a:buFont typeface="Arial" pitchFamily="34" charset="0"/>
              <a:buChar char="•"/>
              <a:defRPr sz="2400">
                <a:solidFill>
                  <a:schemeClr val="tx1"/>
                </a:solidFill>
                <a:latin typeface="+mn-lt"/>
                <a:ea typeface="+mn-ea"/>
                <a:cs typeface="+mn-cs"/>
                <a:sym typeface="Calibri" pitchFamily="34" charset="0"/>
              </a:defRPr>
            </a:lvl3pPr>
            <a:lvl4pPr marL="16002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4pPr>
            <a:lvl5pPr marL="20574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5pPr>
            <a:lvl6pPr marL="25146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6pPr>
            <a:lvl7pPr marL="29718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7pPr>
            <a:lvl8pPr marL="34290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8pPr>
            <a:lvl9pPr marL="3886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9pPr>
          </a:lstStyle>
          <a:p>
            <a:pPr marL="400050" lvl="1" indent="0">
              <a:spcBef>
                <a:spcPts val="600"/>
              </a:spcBef>
              <a:spcAft>
                <a:spcPts val="800"/>
              </a:spcAft>
              <a:buFont typeface="Arial" pitchFamily="34" charset="0"/>
              <a:buNone/>
              <a:defRPr/>
            </a:pPr>
            <a:endParaRPr lang="en-NZ" sz="1600" kern="0" dirty="0">
              <a:solidFill>
                <a:srgbClr val="000000"/>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60" y="2012857"/>
            <a:ext cx="2924246" cy="2055224"/>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9525">
                <a:solidFill>
                  <a:srgbClr val="000000"/>
                </a:solidFill>
                <a:miter lim="800000"/>
                <a:headEnd/>
                <a:tailEnd/>
              </a14:hiddenLine>
            </a:ext>
          </a:extLst>
        </p:spPr>
      </p:pic>
      <p:pic>
        <p:nvPicPr>
          <p:cNvPr id="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5411" y="1682972"/>
            <a:ext cx="2996504" cy="20395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a:xfrm>
            <a:off x="6107481" y="2010396"/>
            <a:ext cx="3001883" cy="20576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descr="E:\Chch and UC Photos\UC6.bmp"/>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24937" y="4162347"/>
            <a:ext cx="5839040" cy="25239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060" y="4306855"/>
            <a:ext cx="3295740" cy="2197160"/>
          </a:xfrm>
          <a:prstGeom prst="rect">
            <a:avLst/>
          </a:prstGeom>
        </p:spPr>
      </p:pic>
    </p:spTree>
    <p:extLst>
      <p:ext uri="{BB962C8B-B14F-4D97-AF65-F5344CB8AC3E}">
        <p14:creationId xmlns:p14="http://schemas.microsoft.com/office/powerpoint/2010/main" val="25277568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object 5"/>
          <p:cNvSpPr>
            <a:spLocks noGrp="1"/>
          </p:cNvSpPr>
          <p:nvPr>
            <p:ph type="title" idx="4294967295"/>
          </p:nvPr>
        </p:nvSpPr>
        <p:spPr>
          <a:xfrm>
            <a:off x="299400" y="780469"/>
            <a:ext cx="7747000" cy="366713"/>
          </a:xfrm>
          <a:prstGeom prst="rect">
            <a:avLst/>
          </a:prstGeom>
        </p:spPr>
        <p:txBody>
          <a:bodyPr vert="horz" tIns="10860"/>
          <a:lstStyle/>
          <a:p>
            <a:pPr marL="10860">
              <a:spcBef>
                <a:spcPts val="86"/>
              </a:spcBef>
            </a:pPr>
            <a:r>
              <a:rPr lang="zh-CN" altLang="en-US" dirty="0">
                <a:solidFill>
                  <a:srgbClr val="FF0000"/>
                </a:solidFill>
                <a:latin typeface="宋体" panose="02010600030101010101" pitchFamily="2" charset="-122"/>
              </a:rPr>
              <a:t>坎特伯雷大学</a:t>
            </a:r>
          </a:p>
        </p:txBody>
      </p:sp>
      <p:sp>
        <p:nvSpPr>
          <p:cNvPr id="10" name="TextBox 9"/>
          <p:cNvSpPr txBox="1"/>
          <p:nvPr/>
        </p:nvSpPr>
        <p:spPr>
          <a:xfrm>
            <a:off x="532133" y="1616762"/>
            <a:ext cx="7281534" cy="934358"/>
          </a:xfrm>
          <a:prstGeom prst="rect">
            <a:avLst/>
          </a:prstGeom>
          <a:noFill/>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buSzPct val="100000"/>
              <a:buFont typeface="宋体" panose="02010600030101010101" pitchFamily="2" charset="-122"/>
              <a:buNone/>
            </a:pPr>
            <a:r>
              <a:rPr lang="en-US" altLang="zh-CN" sz="1368" b="1" dirty="0" smtClean="0">
                <a:solidFill>
                  <a:srgbClr val="EE3135"/>
                </a:solidFill>
                <a:latin typeface="Georgia" panose="02040502050405020303" pitchFamily="18" charset="0"/>
                <a:ea typeface="ヒラギノ角ゴ ProN W3"/>
                <a:cs typeface="Times New Roman" panose="02020603050405020304" pitchFamily="18" charset="0"/>
                <a:sym typeface="Gill Sans"/>
              </a:rPr>
              <a:t>17,299   </a:t>
            </a:r>
            <a:endParaRPr lang="en-US" altLang="zh-CN" sz="1368" b="1" dirty="0">
              <a:solidFill>
                <a:srgbClr val="EE3135"/>
              </a:solidFill>
              <a:latin typeface="Georgia" panose="02040502050405020303" pitchFamily="18" charset="0"/>
              <a:ea typeface="ヒラギノ角ゴ ProN W3"/>
              <a:cs typeface="Times New Roman" panose="02020603050405020304" pitchFamily="18" charset="0"/>
              <a:sym typeface="Gill Sans"/>
            </a:endParaRPr>
          </a:p>
          <a:p>
            <a:pPr eaLnBrk="1" hangingPunct="1">
              <a:buSzPct val="100000"/>
              <a:buFont typeface="宋体" panose="02010600030101010101" pitchFamily="2" charset="-122"/>
              <a:buNone/>
            </a:pPr>
            <a:r>
              <a:rPr lang="en-US" altLang="zh-CN" sz="1368" b="1" dirty="0">
                <a:solidFill>
                  <a:srgbClr val="EE3135"/>
                </a:solidFill>
                <a:latin typeface="Georgia" panose="02040502050405020303" pitchFamily="18" charset="0"/>
                <a:ea typeface="ヒラギノ角ゴ ProN W3"/>
                <a:cs typeface="Times New Roman" panose="02020603050405020304" pitchFamily="18" charset="0"/>
                <a:sym typeface="Gill Sans"/>
              </a:rPr>
              <a:t>227                  </a:t>
            </a:r>
          </a:p>
          <a:p>
            <a:pPr eaLnBrk="1" hangingPunct="1">
              <a:buSzPct val="100000"/>
              <a:buFont typeface="宋体" panose="02010600030101010101" pitchFamily="2" charset="-122"/>
              <a:buNone/>
            </a:pPr>
            <a:r>
              <a:rPr lang="en-US" altLang="zh-CN" sz="1368" b="1" dirty="0">
                <a:solidFill>
                  <a:srgbClr val="EE3135"/>
                </a:solidFill>
                <a:latin typeface="Georgia" panose="02040502050405020303" pitchFamily="18" charset="0"/>
                <a:ea typeface="ヒラギノ角ゴ ProN W3"/>
                <a:cs typeface="Times New Roman" panose="02020603050405020304" pitchFamily="18" charset="0"/>
                <a:sym typeface="Gill Sans"/>
              </a:rPr>
              <a:t>150</a:t>
            </a:r>
          </a:p>
          <a:p>
            <a:pPr eaLnBrk="1" hangingPunct="1">
              <a:buSzPct val="100000"/>
              <a:buFont typeface="宋体" panose="02010600030101010101" pitchFamily="2" charset="-122"/>
              <a:buNone/>
            </a:pPr>
            <a:endParaRPr lang="en-US" altLang="zh-CN" sz="1368" b="1" dirty="0">
              <a:solidFill>
                <a:srgbClr val="EE3135"/>
              </a:solidFill>
              <a:latin typeface="Georgia" panose="02040502050405020303" pitchFamily="18" charset="0"/>
              <a:ea typeface="ヒラギノ角ゴ ProN W3"/>
              <a:cs typeface="Times New Roman" panose="02020603050405020304" pitchFamily="18" charset="0"/>
              <a:sym typeface="Gill Sans"/>
            </a:endParaRPr>
          </a:p>
        </p:txBody>
      </p:sp>
      <p:sp>
        <p:nvSpPr>
          <p:cNvPr id="11" name="Rectangle 3"/>
          <p:cNvSpPr>
            <a:spLocks noChangeArrowheads="1"/>
          </p:cNvSpPr>
          <p:nvPr/>
        </p:nvSpPr>
        <p:spPr bwMode="auto">
          <a:xfrm>
            <a:off x="5784232" y="3256600"/>
            <a:ext cx="3127639" cy="2536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buSzPct val="100000"/>
              <a:buFont typeface="宋体" panose="02010600030101010101" pitchFamily="2" charset="-122"/>
              <a:buNone/>
            </a:pPr>
            <a:endParaRPr lang="en-US" altLang="zh-CN" sz="941" dirty="0">
              <a:solidFill>
                <a:srgbClr val="EE3135"/>
              </a:solidFill>
              <a:latin typeface="宋体" panose="02010600030101010101" pitchFamily="2" charset="-122"/>
              <a:ea typeface="ヒラギノ角ゴ ProN W3"/>
              <a:cs typeface="ヒラギノ角ゴ Pro W3"/>
              <a:sym typeface="Gill Sans"/>
            </a:endParaRPr>
          </a:p>
          <a:p>
            <a:pPr eaLnBrk="1" hangingPunct="1">
              <a:buSzPct val="100000"/>
              <a:buFont typeface="宋体" panose="02010600030101010101" pitchFamily="2" charset="-122"/>
              <a:buNone/>
            </a:pPr>
            <a:endParaRPr lang="en-US" altLang="zh-CN" sz="941" dirty="0">
              <a:solidFill>
                <a:srgbClr val="EE3135"/>
              </a:solidFill>
              <a:latin typeface="宋体" panose="02010600030101010101" pitchFamily="2" charset="-122"/>
              <a:ea typeface="ヒラギノ角ゴ ProN W3"/>
              <a:cs typeface="ヒラギノ角ゴ Pro W3"/>
              <a:sym typeface="Gill Sans"/>
            </a:endParaRPr>
          </a:p>
          <a:p>
            <a:r>
              <a:rPr lang="zh-CN" altLang="en-US" sz="2000" b="1" dirty="0">
                <a:solidFill>
                  <a:srgbClr val="FF0000"/>
                </a:solidFill>
              </a:rPr>
              <a:t>绝佳</a:t>
            </a:r>
            <a:r>
              <a:rPr lang="zh-CN" altLang="en-US" sz="2000" b="1" dirty="0" smtClean="0">
                <a:solidFill>
                  <a:srgbClr val="FF0000"/>
                </a:solidFill>
              </a:rPr>
              <a:t>的</a:t>
            </a:r>
            <a:r>
              <a:rPr lang="zh-CN" altLang="en-US" sz="2000" b="1" dirty="0">
                <a:solidFill>
                  <a:srgbClr val="FF0000"/>
                </a:solidFill>
              </a:rPr>
              <a:t>学习环</a:t>
            </a:r>
            <a:r>
              <a:rPr lang="zh-CN" altLang="en-US" sz="2000" b="1" dirty="0" smtClean="0">
                <a:solidFill>
                  <a:srgbClr val="FF0000"/>
                </a:solidFill>
              </a:rPr>
              <a:t>境</a:t>
            </a:r>
            <a:endParaRPr lang="en-NZ" altLang="zh-CN" sz="2000" b="1" dirty="0" smtClean="0">
              <a:solidFill>
                <a:srgbClr val="FF0000"/>
              </a:solidFill>
            </a:endParaRPr>
          </a:p>
          <a:p>
            <a:endParaRPr lang="en-NZ" sz="2000" b="1" dirty="0">
              <a:solidFill>
                <a:srgbClr val="FF0000"/>
              </a:solidFill>
            </a:endParaRPr>
          </a:p>
          <a:p>
            <a:pPr marL="285750" indent="-285750">
              <a:buClr>
                <a:srgbClr val="FF0000"/>
              </a:buClr>
              <a:buFont typeface="Wingdings" panose="05000000000000000000" pitchFamily="2" charset="2"/>
              <a:buChar char="Ø"/>
            </a:pPr>
            <a:r>
              <a:rPr lang="zh-CN" altLang="en-US" sz="1600" dirty="0">
                <a:solidFill>
                  <a:srgbClr val="333399">
                    <a:lumMod val="75000"/>
                  </a:srgbClr>
                </a:solidFill>
              </a:rPr>
              <a:t>实习机会，就业安排与业界保持紧密联系</a:t>
            </a:r>
            <a:r>
              <a:rPr lang="en-GB" sz="1600" dirty="0">
                <a:solidFill>
                  <a:srgbClr val="333399">
                    <a:lumMod val="75000"/>
                  </a:srgbClr>
                </a:solidFill>
              </a:rPr>
              <a:t> </a:t>
            </a:r>
            <a:endParaRPr lang="en-NZ" sz="1600" dirty="0">
              <a:solidFill>
                <a:srgbClr val="333399">
                  <a:lumMod val="75000"/>
                </a:srgbClr>
              </a:solidFill>
            </a:endParaRPr>
          </a:p>
          <a:p>
            <a:pPr marL="285750" indent="-285750">
              <a:buClr>
                <a:srgbClr val="FF0000"/>
              </a:buClr>
              <a:buFont typeface="Wingdings" panose="05000000000000000000" pitchFamily="2" charset="2"/>
              <a:buChar char="Ø"/>
            </a:pPr>
            <a:r>
              <a:rPr lang="zh-CN" altLang="en-US" sz="1600" dirty="0">
                <a:solidFill>
                  <a:srgbClr val="333399">
                    <a:lumMod val="75000"/>
                  </a:srgbClr>
                </a:solidFill>
              </a:rPr>
              <a:t>拥有世界级的教职员工</a:t>
            </a:r>
            <a:endParaRPr lang="en-NZ" sz="1600" dirty="0">
              <a:solidFill>
                <a:srgbClr val="333399">
                  <a:lumMod val="75000"/>
                </a:srgbClr>
              </a:solidFill>
            </a:endParaRPr>
          </a:p>
          <a:p>
            <a:pPr marL="285750" indent="-285750">
              <a:buClr>
                <a:srgbClr val="FF0000"/>
              </a:buClr>
              <a:buFont typeface="Wingdings" panose="05000000000000000000" pitchFamily="2" charset="2"/>
              <a:buChar char="Ø"/>
            </a:pPr>
            <a:r>
              <a:rPr lang="zh-CN" altLang="en-US" sz="1600" dirty="0">
                <a:solidFill>
                  <a:srgbClr val="333399">
                    <a:lumMod val="75000"/>
                  </a:srgbClr>
                </a:solidFill>
              </a:rPr>
              <a:t>业界精英参与授课</a:t>
            </a:r>
            <a:r>
              <a:rPr lang="en-GB" sz="1600" dirty="0">
                <a:solidFill>
                  <a:srgbClr val="333399">
                    <a:lumMod val="75000"/>
                  </a:srgbClr>
                </a:solidFill>
              </a:rPr>
              <a:t>  </a:t>
            </a:r>
            <a:endParaRPr lang="en-NZ" sz="1600" dirty="0">
              <a:solidFill>
                <a:srgbClr val="333399">
                  <a:lumMod val="75000"/>
                </a:srgbClr>
              </a:solidFill>
            </a:endParaRPr>
          </a:p>
          <a:p>
            <a:pPr marL="285750" indent="-285750">
              <a:buClr>
                <a:srgbClr val="FF0000"/>
              </a:buClr>
              <a:buFont typeface="Wingdings" panose="05000000000000000000" pitchFamily="2" charset="2"/>
              <a:buChar char="Ø"/>
            </a:pPr>
            <a:r>
              <a:rPr lang="zh-CN" altLang="en-US" sz="1600" dirty="0">
                <a:solidFill>
                  <a:srgbClr val="333399">
                    <a:lumMod val="75000"/>
                  </a:srgbClr>
                </a:solidFill>
              </a:rPr>
              <a:t>毕业工作无缝衔接 </a:t>
            </a:r>
            <a:endParaRPr lang="en-US" altLang="zh-CN" sz="1600" dirty="0">
              <a:solidFill>
                <a:srgbClr val="333399">
                  <a:lumMod val="75000"/>
                </a:srgbClr>
              </a:solidFill>
            </a:endParaRPr>
          </a:p>
          <a:p>
            <a:endParaRPr lang="en-NZ" sz="2000" b="1" dirty="0">
              <a:solidFill>
                <a:srgbClr val="FF0000"/>
              </a:solidFill>
            </a:endParaRPr>
          </a:p>
        </p:txBody>
      </p:sp>
      <p:cxnSp>
        <p:nvCxnSpPr>
          <p:cNvPr id="12" name="Straight Connector 11"/>
          <p:cNvCxnSpPr/>
          <p:nvPr/>
        </p:nvCxnSpPr>
        <p:spPr bwMode="auto">
          <a:xfrm>
            <a:off x="5924052" y="5867400"/>
            <a:ext cx="2671525" cy="0"/>
          </a:xfrm>
          <a:prstGeom prst="line">
            <a:avLst/>
          </a:prstGeom>
          <a:solidFill>
            <a:schemeClr val="accent1"/>
          </a:solidFill>
          <a:ln w="158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 name="Straight Connector 12"/>
          <p:cNvCxnSpPr/>
          <p:nvPr/>
        </p:nvCxnSpPr>
        <p:spPr bwMode="auto">
          <a:xfrm>
            <a:off x="5816812" y="3308185"/>
            <a:ext cx="2729896" cy="0"/>
          </a:xfrm>
          <a:prstGeom prst="line">
            <a:avLst/>
          </a:prstGeom>
          <a:solidFill>
            <a:schemeClr val="accent1"/>
          </a:solidFill>
          <a:ln w="158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5607" name="TextBox 13"/>
          <p:cNvSpPr txBox="1">
            <a:spLocks noChangeArrowheads="1"/>
          </p:cNvSpPr>
          <p:nvPr/>
        </p:nvSpPr>
        <p:spPr bwMode="auto">
          <a:xfrm>
            <a:off x="1354767" y="1616762"/>
            <a:ext cx="728153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buSzPct val="100000"/>
              <a:buFont typeface="宋体" panose="02010600030101010101" pitchFamily="2" charset="-122"/>
              <a:buNone/>
            </a:pPr>
            <a:r>
              <a:rPr lang="en-US" altLang="zh-CN" sz="1600" dirty="0" smtClean="0">
                <a:solidFill>
                  <a:srgbClr val="EE3135"/>
                </a:solidFill>
                <a:latin typeface="Georgia" panose="02040502050405020303" pitchFamily="18" charset="0"/>
                <a:ea typeface="ヒラギノ角ゴ ProN W3"/>
                <a:cs typeface="ヒラギノ角ゴ ProN W3"/>
                <a:sym typeface="Gill Sans"/>
              </a:rPr>
              <a:t>2018</a:t>
            </a:r>
            <a:r>
              <a:rPr lang="zh-CN" altLang="en-US" sz="1600" dirty="0">
                <a:solidFill>
                  <a:srgbClr val="EE3135"/>
                </a:solidFill>
                <a:latin typeface="宋体" panose="02010600030101010101" pitchFamily="2" charset="-122"/>
                <a:ea typeface="ヒラギノ角ゴ ProN W3"/>
                <a:cs typeface="ヒラギノ角ゴ ProN W3"/>
                <a:sym typeface="Gill Sans"/>
              </a:rPr>
              <a:t>年入学人数</a:t>
            </a:r>
          </a:p>
          <a:p>
            <a:pPr eaLnBrk="1" hangingPunct="1">
              <a:buSzPct val="100000"/>
              <a:buFont typeface="宋体" panose="02010600030101010101" pitchFamily="2" charset="-122"/>
              <a:buNone/>
            </a:pPr>
            <a:r>
              <a:rPr lang="en-US" altLang="zh-CN" sz="1600" dirty="0">
                <a:solidFill>
                  <a:srgbClr val="EE3135"/>
                </a:solidFill>
                <a:latin typeface="Georgia" panose="02040502050405020303" pitchFamily="18" charset="0"/>
                <a:ea typeface="ヒラギノ角ゴ ProN W3"/>
                <a:cs typeface="ヒラギノ角ゴ ProN W3"/>
                <a:sym typeface="Gill Sans"/>
              </a:rPr>
              <a:t>2020</a:t>
            </a:r>
            <a:r>
              <a:rPr lang="zh-CN" altLang="en-US" sz="1600" dirty="0">
                <a:solidFill>
                  <a:srgbClr val="EE3135"/>
                </a:solidFill>
                <a:latin typeface="宋体" panose="02010600030101010101" pitchFamily="2" charset="-122"/>
                <a:ea typeface="ヒラギノ角ゴ ProN W3"/>
                <a:cs typeface="ヒラギノ角ゴ ProN W3"/>
                <a:sym typeface="Gill Sans"/>
              </a:rPr>
              <a:t>年</a:t>
            </a:r>
            <a:r>
              <a:rPr lang="en-US" altLang="zh-CN" sz="1600" dirty="0">
                <a:solidFill>
                  <a:srgbClr val="EE3135"/>
                </a:solidFill>
                <a:latin typeface="Georgia" panose="02040502050405020303" pitchFamily="18" charset="0"/>
                <a:ea typeface="ヒラギノ角ゴ ProN W3"/>
                <a:cs typeface="ヒラギノ角ゴ ProN W3"/>
                <a:sym typeface="Gill Sans"/>
              </a:rPr>
              <a:t>QS</a:t>
            </a:r>
            <a:r>
              <a:rPr lang="zh-CN" altLang="en-US" sz="1600" dirty="0">
                <a:solidFill>
                  <a:srgbClr val="EE3135"/>
                </a:solidFill>
                <a:latin typeface="宋体" panose="02010600030101010101" pitchFamily="2" charset="-122"/>
                <a:ea typeface="ヒラギノ角ゴ ProN W3"/>
                <a:cs typeface="ヒラギノ角ゴ ProN W3"/>
                <a:sym typeface="Gill Sans"/>
              </a:rPr>
              <a:t>世界大学排名</a:t>
            </a:r>
          </a:p>
          <a:p>
            <a:pPr eaLnBrk="1" hangingPunct="1">
              <a:buSzPct val="100000"/>
              <a:buFont typeface="宋体" panose="02010600030101010101" pitchFamily="2" charset="-122"/>
              <a:buNone/>
            </a:pPr>
            <a:r>
              <a:rPr lang="zh-CN" altLang="en-US" sz="1600" dirty="0">
                <a:solidFill>
                  <a:srgbClr val="EE3135"/>
                </a:solidFill>
                <a:latin typeface="宋体" panose="02010600030101010101" pitchFamily="2" charset="-122"/>
                <a:ea typeface="ヒラギノ角ゴ ProN W3"/>
                <a:cs typeface="ヒラギノ角ゴ ProN W3"/>
                <a:sym typeface="Gill Sans"/>
              </a:rPr>
              <a:t>校内学生社团数</a:t>
            </a:r>
            <a:r>
              <a:rPr lang="zh-CN" altLang="en-US" sz="1600" dirty="0" smtClean="0">
                <a:solidFill>
                  <a:srgbClr val="EE3135"/>
                </a:solidFill>
                <a:latin typeface="宋体" panose="02010600030101010101" pitchFamily="2" charset="-122"/>
                <a:ea typeface="ヒラギノ角ゴ ProN W3"/>
                <a:cs typeface="ヒラギノ角ゴ ProN W3"/>
                <a:sym typeface="Gill Sans"/>
              </a:rPr>
              <a:t>量</a:t>
            </a:r>
            <a:endParaRPr lang="zh-CN" altLang="en-US" sz="1600" dirty="0">
              <a:solidFill>
                <a:srgbClr val="EE3135"/>
              </a:solidFill>
              <a:latin typeface="宋体" panose="02010600030101010101" pitchFamily="2" charset="-122"/>
              <a:ea typeface="ヒラギノ角ゴ ProN W3"/>
              <a:cs typeface="ヒラギノ角ゴ ProN W3"/>
              <a:sym typeface="Gill Sans"/>
            </a:endParaRPr>
          </a:p>
        </p:txBody>
      </p:sp>
      <p:pic>
        <p:nvPicPr>
          <p:cNvPr id="2560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5437" y="3123567"/>
            <a:ext cx="4592363" cy="2394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0"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24052" y="1752069"/>
            <a:ext cx="2712249" cy="1419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23858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p:cNvSpPr>
          <p:nvPr/>
        </p:nvSpPr>
        <p:spPr bwMode="auto">
          <a:xfrm>
            <a:off x="379413" y="476672"/>
            <a:ext cx="7051675" cy="100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a:defRPr sz="4200">
                <a:solidFill>
                  <a:srgbClr val="000000"/>
                </a:solidFill>
                <a:latin typeface="Gill Sans" charset="0"/>
                <a:ea typeface="ヒラギノ角ゴ ProN W3" charset="-128"/>
                <a:sym typeface="Gill Sans" charset="0"/>
              </a:defRPr>
            </a:lvl1pPr>
            <a:lvl2pPr marL="742950" indent="-285750">
              <a:defRPr sz="4200">
                <a:solidFill>
                  <a:srgbClr val="000000"/>
                </a:solidFill>
                <a:latin typeface="Gill Sans" charset="0"/>
                <a:ea typeface="ヒラギノ角ゴ ProN W3" charset="-128"/>
                <a:sym typeface="Gill Sans" charset="0"/>
              </a:defRPr>
            </a:lvl2pPr>
            <a:lvl3pPr marL="1143000" indent="-228600">
              <a:defRPr sz="4200">
                <a:solidFill>
                  <a:srgbClr val="000000"/>
                </a:solidFill>
                <a:latin typeface="Gill Sans" charset="0"/>
                <a:ea typeface="ヒラギノ角ゴ ProN W3" charset="-128"/>
                <a:sym typeface="Gill Sans" charset="0"/>
              </a:defRPr>
            </a:lvl3pPr>
            <a:lvl4pPr marL="1600200" indent="-228600">
              <a:defRPr sz="4200">
                <a:solidFill>
                  <a:srgbClr val="000000"/>
                </a:solidFill>
                <a:latin typeface="Gill Sans" charset="0"/>
                <a:ea typeface="ヒラギノ角ゴ ProN W3" charset="-128"/>
                <a:sym typeface="Gill Sans" charset="0"/>
              </a:defRPr>
            </a:lvl4pPr>
            <a:lvl5pPr marL="2057400" indent="-228600">
              <a:defRPr sz="4200">
                <a:solidFill>
                  <a:srgbClr val="000000"/>
                </a:solidFill>
                <a:latin typeface="Gill Sans" charset="0"/>
                <a:ea typeface="ヒラギノ角ゴ ProN W3" charset="-128"/>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lnSpc>
                <a:spcPct val="90000"/>
              </a:lnSpc>
            </a:pPr>
            <a:r>
              <a:rPr lang="en-US" altLang="en-US" sz="3200" b="1" dirty="0" smtClean="0">
                <a:solidFill>
                  <a:srgbClr val="E6282A"/>
                </a:solidFill>
                <a:latin typeface="Georgia" panose="02040502050405020303" pitchFamily="18" charset="0"/>
                <a:ea typeface="MS PGothic" panose="020B0600070205080204" pitchFamily="34" charset="-128"/>
                <a:sym typeface="Georgia" panose="02040502050405020303" pitchFamily="18" charset="0"/>
              </a:rPr>
              <a:t>Triple Crown.</a:t>
            </a:r>
            <a:endParaRPr lang="en-US" altLang="en-US" sz="3200" b="1" dirty="0">
              <a:solidFill>
                <a:srgbClr val="E6282A"/>
              </a:solidFill>
              <a:latin typeface="Georgia" panose="02040502050405020303" pitchFamily="18" charset="0"/>
              <a:ea typeface="MS PGothic" panose="020B0600070205080204" pitchFamily="34" charset="-128"/>
              <a:sym typeface="Georgia" panose="02040502050405020303" pitchFamily="18" charset="0"/>
            </a:endParaRPr>
          </a:p>
        </p:txBody>
      </p:sp>
      <p:sp>
        <p:nvSpPr>
          <p:cNvPr id="14339" name="TextBox 4"/>
          <p:cNvSpPr txBox="1">
            <a:spLocks noChangeArrowheads="1"/>
          </p:cNvSpPr>
          <p:nvPr/>
        </p:nvSpPr>
        <p:spPr bwMode="auto">
          <a:xfrm>
            <a:off x="379413" y="1773238"/>
            <a:ext cx="834707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71500" indent="-571500">
              <a:defRPr sz="4200">
                <a:solidFill>
                  <a:srgbClr val="000000"/>
                </a:solidFill>
                <a:latin typeface="Gill Sans" charset="0"/>
                <a:ea typeface="ヒラギノ角ゴ ProN W3" charset="-128"/>
                <a:sym typeface="Gill Sans" charset="0"/>
              </a:defRPr>
            </a:lvl1pPr>
            <a:lvl2pPr marL="742950" indent="-285750">
              <a:defRPr sz="4200">
                <a:solidFill>
                  <a:srgbClr val="000000"/>
                </a:solidFill>
                <a:latin typeface="Gill Sans" charset="0"/>
                <a:ea typeface="ヒラギノ角ゴ ProN W3" charset="-128"/>
                <a:sym typeface="Gill Sans" charset="0"/>
              </a:defRPr>
            </a:lvl2pPr>
            <a:lvl3pPr marL="1143000" indent="-228600">
              <a:defRPr sz="4200">
                <a:solidFill>
                  <a:srgbClr val="000000"/>
                </a:solidFill>
                <a:latin typeface="Gill Sans" charset="0"/>
                <a:ea typeface="ヒラギノ角ゴ ProN W3" charset="-128"/>
                <a:sym typeface="Gill Sans" charset="0"/>
              </a:defRPr>
            </a:lvl3pPr>
            <a:lvl4pPr marL="1600200" indent="-228600">
              <a:defRPr sz="4200">
                <a:solidFill>
                  <a:srgbClr val="000000"/>
                </a:solidFill>
                <a:latin typeface="Gill Sans" charset="0"/>
                <a:ea typeface="ヒラギノ角ゴ ProN W3" charset="-128"/>
                <a:sym typeface="Gill Sans" charset="0"/>
              </a:defRPr>
            </a:lvl4pPr>
            <a:lvl5pPr marL="2057400" indent="-228600">
              <a:defRPr sz="4200">
                <a:solidFill>
                  <a:srgbClr val="000000"/>
                </a:solidFill>
                <a:latin typeface="Gill Sans" charset="0"/>
                <a:ea typeface="ヒラギノ角ゴ ProN W3" charset="-128"/>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a:buFont typeface="Arial" panose="020B0604020202020204" pitchFamily="34" charset="0"/>
              <a:buChar char="•"/>
            </a:pPr>
            <a:endParaRPr lang="en-NZ" altLang="en-US"/>
          </a:p>
        </p:txBody>
      </p:sp>
      <p:pic>
        <p:nvPicPr>
          <p:cNvPr id="3" name="Picture 2"/>
          <p:cNvPicPr>
            <a:picLocks noChangeAspect="1"/>
          </p:cNvPicPr>
          <p:nvPr/>
        </p:nvPicPr>
        <p:blipFill>
          <a:blip r:embed="rId3"/>
          <a:stretch>
            <a:fillRect/>
          </a:stretch>
        </p:blipFill>
        <p:spPr>
          <a:xfrm>
            <a:off x="933450" y="1764692"/>
            <a:ext cx="7239000" cy="4819650"/>
          </a:xfrm>
          <a:prstGeom prst="rect">
            <a:avLst/>
          </a:prstGeom>
        </p:spPr>
      </p:pic>
    </p:spTree>
    <p:extLst>
      <p:ext uri="{BB962C8B-B14F-4D97-AF65-F5344CB8AC3E}">
        <p14:creationId xmlns:p14="http://schemas.microsoft.com/office/powerpoint/2010/main" val="24174879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1214" y="194966"/>
            <a:ext cx="4462272" cy="1754326"/>
          </a:xfrm>
          <a:prstGeom prst="rect">
            <a:avLst/>
          </a:prstGeom>
        </p:spPr>
        <p:txBody>
          <a:bodyPr wrap="square">
            <a:spAutoFit/>
          </a:bodyPr>
          <a:lstStyle/>
          <a:p>
            <a:r>
              <a:rPr lang="zh-CN" altLang="en-US" sz="3600" b="1" dirty="0">
                <a:solidFill>
                  <a:srgbClr val="FF0000"/>
                </a:solidFill>
                <a:latin typeface="+mn-ea"/>
              </a:rPr>
              <a:t>商法学</a:t>
            </a:r>
            <a:r>
              <a:rPr lang="zh-CN" altLang="en-US" sz="3600" b="1" dirty="0" smtClean="0">
                <a:solidFill>
                  <a:srgbClr val="FF0000"/>
                </a:solidFill>
                <a:latin typeface="+mn-ea"/>
              </a:rPr>
              <a:t>院</a:t>
            </a:r>
            <a:endParaRPr lang="en-US" altLang="zh-CN" sz="3600" b="1" dirty="0" smtClean="0">
              <a:solidFill>
                <a:srgbClr val="FF0000"/>
              </a:solidFill>
              <a:latin typeface="+mn-ea"/>
            </a:endParaRPr>
          </a:p>
          <a:p>
            <a:r>
              <a:rPr lang="en-US" altLang="zh-CN" sz="3600" b="1" dirty="0">
                <a:solidFill>
                  <a:srgbClr val="FF0000"/>
                </a:solidFill>
                <a:cs typeface="Arial" pitchFamily="34" charset="0"/>
              </a:rPr>
              <a:t>- </a:t>
            </a:r>
            <a:r>
              <a:rPr lang="zh-CN" altLang="en-US" sz="3600" b="1" dirty="0">
                <a:solidFill>
                  <a:srgbClr val="FF0000"/>
                </a:solidFill>
                <a:cs typeface="Arial" pitchFamily="34" charset="0"/>
              </a:rPr>
              <a:t>世界前</a:t>
            </a:r>
            <a:r>
              <a:rPr lang="en-US" altLang="zh-CN" sz="3600" b="1" dirty="0">
                <a:solidFill>
                  <a:srgbClr val="FF0000"/>
                </a:solidFill>
                <a:cs typeface="Arial" pitchFamily="34" charset="0"/>
              </a:rPr>
              <a:t>100</a:t>
            </a:r>
          </a:p>
          <a:p>
            <a:endParaRPr lang="en-NZ" sz="3600" dirty="0">
              <a:latin typeface="+mn-ea"/>
            </a:endParaRPr>
          </a:p>
        </p:txBody>
      </p:sp>
      <p:sp>
        <p:nvSpPr>
          <p:cNvPr id="3" name="Text Placeholder 2"/>
          <p:cNvSpPr txBox="1">
            <a:spLocks/>
          </p:cNvSpPr>
          <p:nvPr/>
        </p:nvSpPr>
        <p:spPr>
          <a:xfrm>
            <a:off x="381000" y="1745567"/>
            <a:ext cx="8291264" cy="4464496"/>
          </a:xfrm>
          <a:prstGeom prst="rect">
            <a:avLst/>
          </a:prstGeom>
        </p:spPr>
        <p:txBody>
          <a:bodyPr/>
          <a:lstStyle>
            <a:lvl1pPr marL="342900" indent="-342900" algn="l" defTabSz="914400" rtl="0" eaLnBrk="1" latinLnBrk="0" hangingPunct="1">
              <a:spcBef>
                <a:spcPct val="20000"/>
              </a:spcBef>
              <a:buFont typeface="Wingdings" panose="05000000000000000000" pitchFamily="2" charset="2"/>
              <a:buChar char="§"/>
              <a:defRPr sz="16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Wingdings" panose="05000000000000000000" pitchFamily="2" charset="2"/>
              <a:buChar char="§"/>
              <a:defRPr sz="16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Wingdings" panose="05000000000000000000" pitchFamily="2" charset="2"/>
              <a:buChar char="§"/>
              <a:defRPr sz="16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Wingdings" panose="05000000000000000000" pitchFamily="2" charset="2"/>
              <a:buChar char="§"/>
              <a:defRPr sz="16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Wingdings" panose="05000000000000000000" pitchFamily="2" charset="2"/>
              <a:buChar char="§"/>
              <a:defRPr sz="16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Clr>
                <a:srgbClr val="FF0000"/>
              </a:buClr>
              <a:buNone/>
            </a:pPr>
            <a:r>
              <a:rPr lang="zh-CN" altLang="en-US" sz="1800" b="1" dirty="0">
                <a:solidFill>
                  <a:schemeClr val="accent6">
                    <a:lumMod val="75000"/>
                  </a:schemeClr>
                </a:solidFill>
                <a:cs typeface="Arial" pitchFamily="34" charset="0"/>
              </a:rPr>
              <a:t>新西兰</a:t>
            </a:r>
            <a:r>
              <a:rPr lang="zh-CN" altLang="en-US" sz="1800" b="1" dirty="0">
                <a:solidFill>
                  <a:srgbClr val="FF0000"/>
                </a:solidFill>
                <a:cs typeface="Arial" pitchFamily="34" charset="0"/>
              </a:rPr>
              <a:t>第一所</a:t>
            </a:r>
            <a:r>
              <a:rPr lang="zh-CN" altLang="en-US" sz="1800" b="1" dirty="0">
                <a:solidFill>
                  <a:schemeClr val="accent6">
                    <a:lumMod val="75000"/>
                  </a:schemeClr>
                </a:solidFill>
                <a:cs typeface="Arial" pitchFamily="34" charset="0"/>
              </a:rPr>
              <a:t>授予商科学位的大学</a:t>
            </a:r>
            <a:r>
              <a:rPr lang="en-GB" sz="1800" b="1" dirty="0">
                <a:solidFill>
                  <a:srgbClr val="FF0000"/>
                </a:solidFill>
                <a:cs typeface="Arial" pitchFamily="34" charset="0"/>
              </a:rPr>
              <a:t>(1906)</a:t>
            </a:r>
          </a:p>
          <a:p>
            <a:pPr marL="0" indent="0">
              <a:buClr>
                <a:srgbClr val="FF0000"/>
              </a:buClr>
              <a:buNone/>
            </a:pPr>
            <a:endParaRPr lang="en-US" altLang="zh-CN" sz="1800" b="1" dirty="0" smtClean="0">
              <a:solidFill>
                <a:schemeClr val="accent6">
                  <a:lumMod val="75000"/>
                </a:schemeClr>
              </a:solidFill>
              <a:cs typeface="Arial" pitchFamily="34" charset="0"/>
            </a:endParaRPr>
          </a:p>
          <a:p>
            <a:pPr marL="0" indent="0">
              <a:buClr>
                <a:srgbClr val="FF0000"/>
              </a:buClr>
              <a:buNone/>
            </a:pPr>
            <a:r>
              <a:rPr lang="zh-CN" altLang="en-US" sz="1800" b="1" dirty="0" smtClean="0">
                <a:solidFill>
                  <a:schemeClr val="accent6">
                    <a:lumMod val="75000"/>
                  </a:schemeClr>
                </a:solidFill>
                <a:cs typeface="Arial" pitchFamily="34" charset="0"/>
              </a:rPr>
              <a:t>三</a:t>
            </a:r>
            <a:r>
              <a:rPr lang="zh-CN" altLang="en-US" sz="1800" b="1" dirty="0">
                <a:solidFill>
                  <a:schemeClr val="accent6">
                    <a:lumMod val="75000"/>
                  </a:schemeClr>
                </a:solidFill>
                <a:cs typeface="Arial" pitchFamily="34" charset="0"/>
              </a:rPr>
              <a:t>大国际性权威认</a:t>
            </a:r>
            <a:r>
              <a:rPr lang="zh-CN" altLang="en-US" sz="1800" b="1" dirty="0" smtClean="0">
                <a:solidFill>
                  <a:schemeClr val="accent6">
                    <a:lumMod val="75000"/>
                  </a:schemeClr>
                </a:solidFill>
                <a:cs typeface="Arial" pitchFamily="34" charset="0"/>
              </a:rPr>
              <a:t>证 </a:t>
            </a:r>
            <a:r>
              <a:rPr lang="en-US" altLang="zh-CN" sz="1800" b="1" dirty="0" smtClean="0">
                <a:solidFill>
                  <a:schemeClr val="accent6">
                    <a:lumMod val="75000"/>
                  </a:schemeClr>
                </a:solidFill>
                <a:cs typeface="Arial" pitchFamily="34" charset="0"/>
              </a:rPr>
              <a:t>– </a:t>
            </a:r>
            <a:r>
              <a:rPr lang="zh-CN" altLang="en-US" sz="1800" b="1" dirty="0">
                <a:solidFill>
                  <a:schemeClr val="accent6">
                    <a:lumMod val="75000"/>
                  </a:schemeClr>
                </a:solidFill>
                <a:cs typeface="Arial" pitchFamily="34" charset="0"/>
              </a:rPr>
              <a:t>全球</a:t>
            </a:r>
            <a:r>
              <a:rPr lang="zh-CN" altLang="en-US" sz="1800" b="1" dirty="0">
                <a:solidFill>
                  <a:srgbClr val="FF0000"/>
                </a:solidFill>
                <a:cs typeface="Arial" pitchFamily="34" charset="0"/>
              </a:rPr>
              <a:t>精英商学</a:t>
            </a:r>
            <a:r>
              <a:rPr lang="zh-CN" altLang="en-US" sz="1800" b="1" dirty="0" smtClean="0">
                <a:solidFill>
                  <a:srgbClr val="FF0000"/>
                </a:solidFill>
                <a:cs typeface="Arial" pitchFamily="34" charset="0"/>
              </a:rPr>
              <a:t>院</a:t>
            </a:r>
            <a:r>
              <a:rPr lang="en-US" altLang="zh-CN" sz="1800" b="1" dirty="0" smtClean="0">
                <a:solidFill>
                  <a:srgbClr val="FF0000"/>
                </a:solidFill>
                <a:cs typeface="Arial" pitchFamily="34" charset="0"/>
              </a:rPr>
              <a:t>- </a:t>
            </a:r>
            <a:r>
              <a:rPr lang="zh-CN" altLang="en-US" sz="1800" b="1" dirty="0" smtClean="0">
                <a:solidFill>
                  <a:srgbClr val="FF0000"/>
                </a:solidFill>
                <a:cs typeface="Arial" pitchFamily="34" charset="0"/>
              </a:rPr>
              <a:t>世界前</a:t>
            </a:r>
            <a:r>
              <a:rPr lang="en-US" altLang="zh-CN" sz="1800" b="1" dirty="0" smtClean="0">
                <a:solidFill>
                  <a:srgbClr val="FF0000"/>
                </a:solidFill>
                <a:cs typeface="Arial" pitchFamily="34" charset="0"/>
              </a:rPr>
              <a:t>100</a:t>
            </a:r>
            <a:endParaRPr lang="en-US" altLang="zh-CN" sz="1800" b="1" dirty="0">
              <a:solidFill>
                <a:srgbClr val="FF0000"/>
              </a:solidFill>
              <a:cs typeface="Arial" pitchFamily="34" charset="0"/>
            </a:endParaRPr>
          </a:p>
          <a:p>
            <a:pPr marL="285750" indent="-285750">
              <a:buClr>
                <a:srgbClr val="FF0000"/>
              </a:buClr>
              <a:buFont typeface="Wingdings" panose="05000000000000000000" pitchFamily="2" charset="2"/>
              <a:buChar char="Ø"/>
            </a:pPr>
            <a:r>
              <a:rPr lang="zh-CN" altLang="en-US" sz="1800" b="1" dirty="0">
                <a:solidFill>
                  <a:srgbClr val="FF0000"/>
                </a:solidFill>
                <a:cs typeface="Arial" pitchFamily="34" charset="0"/>
              </a:rPr>
              <a:t>欧洲基金会（</a:t>
            </a:r>
            <a:r>
              <a:rPr lang="en-US" altLang="zh-CN" sz="1800" b="1" dirty="0">
                <a:solidFill>
                  <a:srgbClr val="FF0000"/>
                </a:solidFill>
                <a:cs typeface="Arial" pitchFamily="34" charset="0"/>
              </a:rPr>
              <a:t>EQUIS</a:t>
            </a:r>
            <a:r>
              <a:rPr lang="zh-CN" altLang="en-US" sz="1800" b="1" dirty="0">
                <a:solidFill>
                  <a:srgbClr val="FF0000"/>
                </a:solidFill>
                <a:cs typeface="Arial" pitchFamily="34" charset="0"/>
              </a:rPr>
              <a:t>）</a:t>
            </a:r>
            <a:endParaRPr lang="en-US" altLang="zh-CN" sz="1800" b="1" dirty="0">
              <a:solidFill>
                <a:srgbClr val="FF0000"/>
              </a:solidFill>
              <a:cs typeface="Arial" pitchFamily="34" charset="0"/>
            </a:endParaRPr>
          </a:p>
          <a:p>
            <a:pPr marL="285750" indent="-285750">
              <a:buClr>
                <a:srgbClr val="FF0000"/>
              </a:buClr>
              <a:buFont typeface="Wingdings" panose="05000000000000000000" pitchFamily="2" charset="2"/>
              <a:buChar char="Ø"/>
            </a:pPr>
            <a:r>
              <a:rPr lang="zh-CN" altLang="en-US" sz="1800" b="1" dirty="0">
                <a:solidFill>
                  <a:srgbClr val="FF0000"/>
                </a:solidFill>
                <a:cs typeface="Arial" pitchFamily="34" charset="0"/>
              </a:rPr>
              <a:t>国际商管学院促进协会（</a:t>
            </a:r>
            <a:r>
              <a:rPr lang="en-GB" sz="1800" b="1" dirty="0">
                <a:solidFill>
                  <a:srgbClr val="FF0000"/>
                </a:solidFill>
                <a:cs typeface="Arial" pitchFamily="34" charset="0"/>
              </a:rPr>
              <a:t>AACSB</a:t>
            </a:r>
            <a:r>
              <a:rPr lang="zh-CN" altLang="en-US" sz="1800" b="1" dirty="0">
                <a:solidFill>
                  <a:srgbClr val="FF0000"/>
                </a:solidFill>
                <a:cs typeface="Arial" pitchFamily="34" charset="0"/>
              </a:rPr>
              <a:t>）</a:t>
            </a:r>
            <a:endParaRPr lang="en-US" altLang="zh-CN" sz="1800" b="1" dirty="0">
              <a:solidFill>
                <a:srgbClr val="FF0000"/>
              </a:solidFill>
              <a:cs typeface="Arial" pitchFamily="34" charset="0"/>
            </a:endParaRPr>
          </a:p>
          <a:p>
            <a:pPr marL="285750" indent="-285750">
              <a:buClr>
                <a:srgbClr val="FF0000"/>
              </a:buClr>
              <a:buFont typeface="Wingdings" panose="05000000000000000000" pitchFamily="2" charset="2"/>
              <a:buChar char="Ø"/>
            </a:pPr>
            <a:r>
              <a:rPr lang="zh-CN" altLang="en-US" sz="1800" b="1" dirty="0">
                <a:solidFill>
                  <a:srgbClr val="FF0000"/>
                </a:solidFill>
                <a:cs typeface="Arial" pitchFamily="34" charset="0"/>
              </a:rPr>
              <a:t>工商管理硕士协会（</a:t>
            </a:r>
            <a:r>
              <a:rPr lang="en-GB" sz="1800" b="1" dirty="0">
                <a:solidFill>
                  <a:srgbClr val="FF0000"/>
                </a:solidFill>
                <a:cs typeface="Arial" pitchFamily="34" charset="0"/>
              </a:rPr>
              <a:t>AMBA </a:t>
            </a:r>
            <a:r>
              <a:rPr lang="zh-CN" altLang="en-US" sz="1800" b="1" dirty="0" smtClean="0">
                <a:solidFill>
                  <a:srgbClr val="FF0000"/>
                </a:solidFill>
                <a:cs typeface="Arial" pitchFamily="34" charset="0"/>
              </a:rPr>
              <a:t>）</a:t>
            </a:r>
            <a:endParaRPr lang="en-US" altLang="zh-CN" sz="1800" b="1" dirty="0" smtClean="0">
              <a:solidFill>
                <a:srgbClr val="FF0000"/>
              </a:solidFill>
              <a:latin typeface="+mj-lt"/>
              <a:ea typeface="+mn-ea"/>
              <a:cs typeface="Arial" pitchFamily="34" charset="0"/>
            </a:endParaRPr>
          </a:p>
          <a:p>
            <a:pPr marL="285750" lvl="1">
              <a:buClr>
                <a:srgbClr val="FF0000"/>
              </a:buClr>
              <a:buFont typeface="Wingdings" panose="05000000000000000000" pitchFamily="2" charset="2"/>
              <a:buChar char="Ø"/>
            </a:pPr>
            <a:endParaRPr lang="en-US" altLang="zh-CN" sz="1800" b="1" dirty="0">
              <a:solidFill>
                <a:srgbClr val="FF0000"/>
              </a:solidFill>
              <a:latin typeface="+mj-lt"/>
              <a:ea typeface="+mn-ea"/>
              <a:cs typeface="Arial" pitchFamily="34" charset="0"/>
            </a:endParaRPr>
          </a:p>
          <a:p>
            <a:pPr marL="285750" lvl="1">
              <a:buClr>
                <a:srgbClr val="FF0000"/>
              </a:buClr>
              <a:buFont typeface="Wingdings" panose="05000000000000000000" pitchFamily="2" charset="2"/>
              <a:buChar char="Ø"/>
            </a:pPr>
            <a:r>
              <a:rPr lang="zh-CN" altLang="en-US" sz="1800" b="1" dirty="0">
                <a:solidFill>
                  <a:schemeClr val="accent6">
                    <a:lumMod val="75000"/>
                  </a:schemeClr>
                </a:solidFill>
                <a:latin typeface="+mj-lt"/>
                <a:ea typeface="+mn-ea"/>
                <a:cs typeface="Arial" pitchFamily="34" charset="0"/>
              </a:rPr>
              <a:t>新西兰</a:t>
            </a:r>
            <a:r>
              <a:rPr lang="zh-CN" altLang="en-US" sz="1800" b="1" dirty="0">
                <a:solidFill>
                  <a:srgbClr val="FF0000"/>
                </a:solidFill>
                <a:latin typeface="+mj-lt"/>
                <a:ea typeface="+mn-ea"/>
                <a:cs typeface="Arial" pitchFamily="34" charset="0"/>
              </a:rPr>
              <a:t>第一</a:t>
            </a:r>
            <a:r>
              <a:rPr lang="zh-CN" altLang="en-US" sz="1800" b="1" dirty="0">
                <a:solidFill>
                  <a:schemeClr val="accent6">
                    <a:lumMod val="75000"/>
                  </a:schemeClr>
                </a:solidFill>
                <a:latin typeface="+mj-lt"/>
                <a:ea typeface="+mn-ea"/>
                <a:cs typeface="Arial" pitchFamily="34" charset="0"/>
              </a:rPr>
              <a:t>的</a:t>
            </a:r>
            <a:r>
              <a:rPr lang="zh-CN" altLang="en-US" sz="1800" b="1" dirty="0">
                <a:solidFill>
                  <a:srgbClr val="FF0000"/>
                </a:solidFill>
                <a:latin typeface="+mj-lt"/>
                <a:ea typeface="+mn-ea"/>
                <a:cs typeface="Arial" pitchFamily="34" charset="0"/>
              </a:rPr>
              <a:t>市场营销和旅游业</a:t>
            </a:r>
            <a:r>
              <a:rPr lang="zh-CN" altLang="en-US" sz="1800" b="1" dirty="0">
                <a:solidFill>
                  <a:schemeClr val="accent6">
                    <a:lumMod val="75000"/>
                  </a:schemeClr>
                </a:solidFill>
                <a:latin typeface="+mj-lt"/>
                <a:ea typeface="+mn-ea"/>
                <a:cs typeface="Arial" pitchFamily="34" charset="0"/>
              </a:rPr>
              <a:t>研</a:t>
            </a:r>
            <a:r>
              <a:rPr lang="zh-CN" altLang="en-US" sz="1800" b="1" dirty="0" smtClean="0">
                <a:solidFill>
                  <a:schemeClr val="accent6">
                    <a:lumMod val="75000"/>
                  </a:schemeClr>
                </a:solidFill>
                <a:latin typeface="+mj-lt"/>
                <a:ea typeface="+mn-ea"/>
                <a:cs typeface="Arial" pitchFamily="34" charset="0"/>
              </a:rPr>
              <a:t>究</a:t>
            </a:r>
            <a:endParaRPr lang="en-US" altLang="zh-CN" sz="1800" dirty="0" smtClean="0">
              <a:solidFill>
                <a:srgbClr val="333399">
                  <a:lumMod val="75000"/>
                </a:srgbClr>
              </a:solidFill>
              <a:latin typeface="SimSun" panose="02010600030101010101" pitchFamily="2" charset="-122"/>
              <a:ea typeface="SimSun" panose="02010600030101010101" pitchFamily="2" charset="-122"/>
            </a:endParaRPr>
          </a:p>
          <a:p>
            <a:pPr marL="0" lvl="1" indent="0">
              <a:buClr>
                <a:srgbClr val="FF0000"/>
              </a:buClr>
              <a:buNone/>
            </a:pPr>
            <a:endParaRPr lang="en-US" altLang="zh-CN" sz="1800" b="1" dirty="0">
              <a:solidFill>
                <a:schemeClr val="accent6">
                  <a:lumMod val="75000"/>
                </a:schemeClr>
              </a:solidFill>
              <a:latin typeface="+mj-lt"/>
              <a:ea typeface="+mn-ea"/>
              <a:cs typeface="Arial" pitchFamily="34" charset="0"/>
            </a:endParaRPr>
          </a:p>
          <a:p>
            <a:pPr marL="285750" lvl="1">
              <a:buClr>
                <a:srgbClr val="FF0000"/>
              </a:buClr>
              <a:buFont typeface="Wingdings" panose="05000000000000000000" pitchFamily="2" charset="2"/>
              <a:buChar char="Ø"/>
            </a:pPr>
            <a:r>
              <a:rPr lang="zh-CN" altLang="en-US" sz="1800" b="1" dirty="0">
                <a:solidFill>
                  <a:schemeClr val="accent6">
                    <a:lumMod val="75000"/>
                  </a:schemeClr>
                </a:solidFill>
                <a:latin typeface="+mj-lt"/>
                <a:ea typeface="+mn-ea"/>
                <a:cs typeface="Arial" pitchFamily="34" charset="0"/>
              </a:rPr>
              <a:t>新西兰前三的</a:t>
            </a:r>
            <a:r>
              <a:rPr lang="zh-CN" altLang="en-US" sz="1800" b="1" dirty="0">
                <a:solidFill>
                  <a:srgbClr val="FF0000"/>
                </a:solidFill>
                <a:latin typeface="+mj-lt"/>
                <a:ea typeface="+mn-ea"/>
                <a:cs typeface="Arial" pitchFamily="34" charset="0"/>
              </a:rPr>
              <a:t>经济学、管理、人力资源</a:t>
            </a:r>
            <a:r>
              <a:rPr lang="zh-CN" altLang="en-US" sz="1800" b="1" dirty="0">
                <a:solidFill>
                  <a:schemeClr val="accent6">
                    <a:lumMod val="75000"/>
                  </a:schemeClr>
                </a:solidFill>
                <a:latin typeface="+mj-lt"/>
                <a:ea typeface="+mn-ea"/>
                <a:cs typeface="Arial" pitchFamily="34" charset="0"/>
              </a:rPr>
              <a:t>等其他商学研究</a:t>
            </a:r>
            <a:endParaRPr lang="en-US" altLang="zh-CN" sz="1800" b="1" dirty="0">
              <a:solidFill>
                <a:schemeClr val="accent6">
                  <a:lumMod val="75000"/>
                </a:schemeClr>
              </a:solidFill>
              <a:latin typeface="+mj-lt"/>
              <a:ea typeface="+mn-ea"/>
              <a:cs typeface="Arial" pitchFamily="34" charset="0"/>
            </a:endParaRPr>
          </a:p>
          <a:p>
            <a:pPr marL="285750" lvl="1">
              <a:buClr>
                <a:srgbClr val="FF0000"/>
              </a:buClr>
              <a:buFont typeface="Wingdings" panose="05000000000000000000" pitchFamily="2" charset="2"/>
              <a:buChar char="Ø"/>
            </a:pPr>
            <a:endParaRPr lang="en-US" altLang="zh-CN" sz="1800" b="1" dirty="0" smtClean="0">
              <a:solidFill>
                <a:srgbClr val="FF0000"/>
              </a:solidFill>
              <a:latin typeface="+mj-lt"/>
              <a:ea typeface="+mn-ea"/>
              <a:cs typeface="Arial" pitchFamily="34" charset="0"/>
            </a:endParaRPr>
          </a:p>
          <a:p>
            <a:pPr marL="285750" lvl="1">
              <a:buClr>
                <a:srgbClr val="FF0000"/>
              </a:buClr>
              <a:buFont typeface="Wingdings" panose="05000000000000000000" pitchFamily="2" charset="2"/>
              <a:buChar char="Ø"/>
            </a:pPr>
            <a:r>
              <a:rPr lang="zh-CN" altLang="en-US" sz="1800" b="1" dirty="0" smtClean="0">
                <a:solidFill>
                  <a:srgbClr val="FF0000"/>
                </a:solidFill>
                <a:latin typeface="+mj-lt"/>
                <a:ea typeface="+mn-ea"/>
                <a:cs typeface="Arial" pitchFamily="34" charset="0"/>
              </a:rPr>
              <a:t>会</a:t>
            </a:r>
            <a:r>
              <a:rPr lang="zh-CN" altLang="en-US" sz="1800" b="1" dirty="0">
                <a:solidFill>
                  <a:srgbClr val="FF0000"/>
                </a:solidFill>
                <a:latin typeface="+mj-lt"/>
                <a:ea typeface="+mn-ea"/>
                <a:cs typeface="Arial" pitchFamily="34" charset="0"/>
              </a:rPr>
              <a:t>计</a:t>
            </a:r>
            <a:r>
              <a:rPr lang="en-GB" sz="1800" b="1" dirty="0">
                <a:solidFill>
                  <a:srgbClr val="FF0000"/>
                </a:solidFill>
                <a:latin typeface="+mj-lt"/>
                <a:ea typeface="+mn-ea"/>
                <a:cs typeface="Arial" pitchFamily="34" charset="0"/>
              </a:rPr>
              <a:t> </a:t>
            </a:r>
            <a:r>
              <a:rPr lang="zh-CN" altLang="en-US" sz="1800" b="1" dirty="0" smtClean="0">
                <a:solidFill>
                  <a:srgbClr val="FF0000"/>
                </a:solidFill>
                <a:latin typeface="+mj-lt"/>
                <a:ea typeface="+mn-ea"/>
                <a:cs typeface="Arial" pitchFamily="34" charset="0"/>
              </a:rPr>
              <a:t>、金</a:t>
            </a:r>
            <a:r>
              <a:rPr lang="zh-CN" altLang="en-US" sz="1800" b="1" dirty="0">
                <a:solidFill>
                  <a:srgbClr val="FF0000"/>
                </a:solidFill>
                <a:latin typeface="+mj-lt"/>
                <a:ea typeface="+mn-ea"/>
                <a:cs typeface="Arial" pitchFamily="34" charset="0"/>
              </a:rPr>
              <a:t>融</a:t>
            </a:r>
            <a:r>
              <a:rPr lang="en-GB" sz="1800" b="1" dirty="0">
                <a:solidFill>
                  <a:schemeClr val="accent6">
                    <a:lumMod val="75000"/>
                  </a:schemeClr>
                </a:solidFill>
                <a:latin typeface="+mj-lt"/>
                <a:ea typeface="+mn-ea"/>
                <a:cs typeface="Arial" pitchFamily="34" charset="0"/>
              </a:rPr>
              <a:t>– </a:t>
            </a:r>
            <a:r>
              <a:rPr lang="zh-CN" altLang="en-US" sz="1800" b="1" dirty="0">
                <a:solidFill>
                  <a:schemeClr val="accent6">
                    <a:lumMod val="75000"/>
                  </a:schemeClr>
                </a:solidFill>
                <a:latin typeface="+mj-lt"/>
                <a:ea typeface="+mn-ea"/>
                <a:cs typeface="Arial" pitchFamily="34" charset="0"/>
              </a:rPr>
              <a:t>前</a:t>
            </a:r>
            <a:r>
              <a:rPr lang="en-GB" sz="1800" b="1" dirty="0">
                <a:solidFill>
                  <a:schemeClr val="accent6">
                    <a:lumMod val="75000"/>
                  </a:schemeClr>
                </a:solidFill>
                <a:latin typeface="+mj-lt"/>
                <a:ea typeface="+mn-ea"/>
                <a:cs typeface="Arial" pitchFamily="34" charset="0"/>
              </a:rPr>
              <a:t> 1</a:t>
            </a:r>
            <a:r>
              <a:rPr lang="en-US" altLang="zh-CN" sz="1800" b="1" dirty="0">
                <a:solidFill>
                  <a:schemeClr val="accent6">
                    <a:lumMod val="75000"/>
                  </a:schemeClr>
                </a:solidFill>
                <a:latin typeface="+mj-lt"/>
                <a:ea typeface="+mn-ea"/>
                <a:cs typeface="Arial" pitchFamily="34" charset="0"/>
              </a:rPr>
              <a:t>5</a:t>
            </a:r>
            <a:r>
              <a:rPr lang="en-GB" sz="1800" b="1" dirty="0">
                <a:solidFill>
                  <a:schemeClr val="accent6">
                    <a:lumMod val="75000"/>
                  </a:schemeClr>
                </a:solidFill>
                <a:latin typeface="+mj-lt"/>
                <a:ea typeface="+mn-ea"/>
                <a:cs typeface="Arial" pitchFamily="34" charset="0"/>
              </a:rPr>
              <a:t>0</a:t>
            </a:r>
            <a:r>
              <a:rPr lang="zh-CN" altLang="en-US" sz="1800" b="1" dirty="0">
                <a:solidFill>
                  <a:schemeClr val="accent6">
                    <a:lumMod val="75000"/>
                  </a:schemeClr>
                </a:solidFill>
                <a:latin typeface="+mj-lt"/>
                <a:ea typeface="+mn-ea"/>
                <a:cs typeface="Arial" pitchFamily="34" charset="0"/>
              </a:rPr>
              <a:t>名</a:t>
            </a:r>
            <a:endParaRPr lang="en-US" altLang="zh-CN" sz="1800" b="1" dirty="0">
              <a:solidFill>
                <a:schemeClr val="accent6">
                  <a:lumMod val="75000"/>
                </a:schemeClr>
              </a:solidFill>
              <a:latin typeface="+mj-lt"/>
              <a:ea typeface="+mn-ea"/>
              <a:cs typeface="Arial" pitchFamily="34" charset="0"/>
            </a:endParaRPr>
          </a:p>
          <a:p>
            <a:pPr marL="285750" lvl="1">
              <a:buClr>
                <a:srgbClr val="FF0000"/>
              </a:buClr>
              <a:buFont typeface="Wingdings" panose="05000000000000000000" pitchFamily="2" charset="2"/>
              <a:buChar char="Ø"/>
            </a:pPr>
            <a:r>
              <a:rPr lang="zh-CN" altLang="en-US" sz="1800" b="1" dirty="0">
                <a:solidFill>
                  <a:srgbClr val="FF0000"/>
                </a:solidFill>
                <a:latin typeface="+mj-lt"/>
                <a:ea typeface="+mn-ea"/>
                <a:cs typeface="Arial" pitchFamily="34" charset="0"/>
              </a:rPr>
              <a:t>法律</a:t>
            </a:r>
            <a:r>
              <a:rPr lang="en-GB" sz="1800" b="1" dirty="0">
                <a:solidFill>
                  <a:srgbClr val="FF0000"/>
                </a:solidFill>
                <a:latin typeface="+mj-lt"/>
                <a:ea typeface="+mn-ea"/>
                <a:cs typeface="Arial" pitchFamily="34" charset="0"/>
              </a:rPr>
              <a:t> </a:t>
            </a:r>
            <a:r>
              <a:rPr lang="en-GB" sz="1800" b="1" dirty="0">
                <a:solidFill>
                  <a:schemeClr val="accent6">
                    <a:lumMod val="75000"/>
                  </a:schemeClr>
                </a:solidFill>
                <a:latin typeface="+mj-lt"/>
                <a:ea typeface="+mn-ea"/>
                <a:cs typeface="Arial" pitchFamily="34" charset="0"/>
              </a:rPr>
              <a:t>– </a:t>
            </a:r>
            <a:r>
              <a:rPr lang="zh-CN" altLang="en-US" sz="1800" b="1" dirty="0">
                <a:solidFill>
                  <a:schemeClr val="accent6">
                    <a:lumMod val="75000"/>
                  </a:schemeClr>
                </a:solidFill>
                <a:latin typeface="+mj-lt"/>
                <a:ea typeface="+mn-ea"/>
                <a:cs typeface="Arial" pitchFamily="34" charset="0"/>
              </a:rPr>
              <a:t>前</a:t>
            </a:r>
            <a:r>
              <a:rPr lang="en-GB" sz="1800" b="1" dirty="0">
                <a:solidFill>
                  <a:schemeClr val="accent6">
                    <a:lumMod val="75000"/>
                  </a:schemeClr>
                </a:solidFill>
                <a:latin typeface="+mj-lt"/>
                <a:ea typeface="+mn-ea"/>
                <a:cs typeface="Arial" pitchFamily="34" charset="0"/>
              </a:rPr>
              <a:t> 1</a:t>
            </a:r>
            <a:r>
              <a:rPr lang="en-US" altLang="zh-CN" sz="1800" b="1" dirty="0">
                <a:solidFill>
                  <a:schemeClr val="accent6">
                    <a:lumMod val="75000"/>
                  </a:schemeClr>
                </a:solidFill>
                <a:latin typeface="+mj-lt"/>
                <a:ea typeface="+mn-ea"/>
                <a:cs typeface="Arial" pitchFamily="34" charset="0"/>
              </a:rPr>
              <a:t>5</a:t>
            </a:r>
            <a:r>
              <a:rPr lang="en-GB" sz="1800" b="1" dirty="0">
                <a:solidFill>
                  <a:schemeClr val="accent6">
                    <a:lumMod val="75000"/>
                  </a:schemeClr>
                </a:solidFill>
                <a:latin typeface="+mj-lt"/>
                <a:ea typeface="+mn-ea"/>
                <a:cs typeface="Arial" pitchFamily="34" charset="0"/>
              </a:rPr>
              <a:t>0</a:t>
            </a:r>
            <a:r>
              <a:rPr lang="zh-CN" altLang="en-US" sz="1800" b="1" dirty="0">
                <a:solidFill>
                  <a:schemeClr val="accent6">
                    <a:lumMod val="75000"/>
                  </a:schemeClr>
                </a:solidFill>
                <a:latin typeface="+mj-lt"/>
                <a:ea typeface="+mn-ea"/>
                <a:cs typeface="Arial" pitchFamily="34" charset="0"/>
              </a:rPr>
              <a:t>名， 新西兰</a:t>
            </a:r>
            <a:r>
              <a:rPr lang="zh-CN" altLang="en-US" sz="1800" b="1" dirty="0">
                <a:solidFill>
                  <a:srgbClr val="FF0000"/>
                </a:solidFill>
                <a:latin typeface="+mj-lt"/>
                <a:ea typeface="+mn-ea"/>
                <a:cs typeface="Arial" pitchFamily="34" charset="0"/>
              </a:rPr>
              <a:t>唯一</a:t>
            </a:r>
            <a:r>
              <a:rPr lang="zh-CN" altLang="en-US" sz="1800" b="1" dirty="0">
                <a:solidFill>
                  <a:srgbClr val="002060"/>
                </a:solidFill>
                <a:latin typeface="+mj-lt"/>
                <a:ea typeface="+mn-ea"/>
                <a:cs typeface="Arial" pitchFamily="34" charset="0"/>
              </a:rPr>
              <a:t>的</a:t>
            </a:r>
            <a:r>
              <a:rPr lang="zh-CN" altLang="en-US" sz="1800" b="1" dirty="0">
                <a:solidFill>
                  <a:srgbClr val="FF0000"/>
                </a:solidFill>
                <a:latin typeface="+mj-lt"/>
                <a:ea typeface="+mn-ea"/>
                <a:cs typeface="Arial" pitchFamily="34" charset="0"/>
              </a:rPr>
              <a:t>刑事司法</a:t>
            </a:r>
            <a:endParaRPr lang="en-US" altLang="zh-CN" sz="1800" b="1" dirty="0" smtClean="0">
              <a:solidFill>
                <a:srgbClr val="FF0000"/>
              </a:solidFill>
              <a:latin typeface="+mj-lt"/>
              <a:ea typeface="+mn-ea"/>
              <a:cs typeface="Arial" pitchFamily="34" charset="0"/>
            </a:endParaRPr>
          </a:p>
          <a:p>
            <a:pPr marL="0" indent="0">
              <a:buClr>
                <a:srgbClr val="FF0000"/>
              </a:buClr>
              <a:buNone/>
            </a:pPr>
            <a:endParaRPr lang="en-US" dirty="0" smtClean="0">
              <a:solidFill>
                <a:srgbClr val="333399">
                  <a:lumMod val="75000"/>
                </a:srgbClr>
              </a:solidFill>
              <a:latin typeface="SimSun" panose="02010600030101010101" pitchFamily="2" charset="-122"/>
              <a:ea typeface="SimSun" panose="02010600030101010101" pitchFamily="2" charset="-122"/>
            </a:endParaRPr>
          </a:p>
        </p:txBody>
      </p:sp>
      <p:pic>
        <p:nvPicPr>
          <p:cNvPr id="10" name="Picture 2" descr="\\file\UsersE$\ezo11\Home\Desktop\Social Media\pics\新西兰总理‘坎大毕业生John ke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9400" y="1828800"/>
            <a:ext cx="2152650" cy="16335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1" name="Picture 10">
            <a:extLst>
              <a:ext uri="{FF2B5EF4-FFF2-40B4-BE49-F238E27FC236}">
                <a16:creationId xmlns:a16="http://schemas.microsoft.com/office/drawing/2014/main" id="{1077BC0C-0CD1-4706-B83C-BF7F732D73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8322" y="4124819"/>
            <a:ext cx="2561374" cy="1272952"/>
          </a:xfrm>
          <a:prstGeom prst="rect">
            <a:avLst/>
          </a:prstGeom>
        </p:spPr>
      </p:pic>
      <p:grpSp>
        <p:nvGrpSpPr>
          <p:cNvPr id="15" name="Group 14"/>
          <p:cNvGrpSpPr/>
          <p:nvPr/>
        </p:nvGrpSpPr>
        <p:grpSpPr>
          <a:xfrm>
            <a:off x="1927783" y="6146921"/>
            <a:ext cx="7101913" cy="711079"/>
            <a:chOff x="647096" y="5990806"/>
            <a:chExt cx="7101913" cy="711079"/>
          </a:xfrm>
        </p:grpSpPr>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84878" y="6160225"/>
              <a:ext cx="1091189" cy="478867"/>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23817" y="6111626"/>
              <a:ext cx="576064" cy="576064"/>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28929" y="5990806"/>
              <a:ext cx="720080" cy="711079"/>
            </a:xfrm>
            <a:prstGeom prst="rect">
              <a:avLst/>
            </a:prstGeom>
          </p:spPr>
        </p:pic>
        <p:pic>
          <p:nvPicPr>
            <p:cNvPr id="4" name="Picture 3"/>
            <p:cNvPicPr>
              <a:picLocks noChangeAspect="1"/>
            </p:cNvPicPr>
            <p:nvPr/>
          </p:nvPicPr>
          <p:blipFill>
            <a:blip r:embed="rId8"/>
            <a:stretch>
              <a:fillRect/>
            </a:stretch>
          </p:blipFill>
          <p:spPr>
            <a:xfrm>
              <a:off x="647096" y="6256784"/>
              <a:ext cx="2533650" cy="285750"/>
            </a:xfrm>
            <a:prstGeom prst="rect">
              <a:avLst/>
            </a:prstGeom>
          </p:spPr>
        </p:pic>
      </p:grpSp>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092449" y="222088"/>
            <a:ext cx="5638800" cy="1166452"/>
          </a:xfrm>
          <a:prstGeom prst="rect">
            <a:avLst/>
          </a:prstGeom>
        </p:spPr>
      </p:pic>
    </p:spTree>
    <p:extLst>
      <p:ext uri="{BB962C8B-B14F-4D97-AF65-F5344CB8AC3E}">
        <p14:creationId xmlns:p14="http://schemas.microsoft.com/office/powerpoint/2010/main" val="24931511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pic>
        <p:nvPicPr>
          <p:cNvPr id="4" name="Picture 3"/>
          <p:cNvPicPr>
            <a:picLocks noChangeAspect="1"/>
          </p:cNvPicPr>
          <p:nvPr/>
        </p:nvPicPr>
        <p:blipFill>
          <a:blip r:embed="rId2"/>
          <a:stretch>
            <a:fillRect/>
          </a:stretch>
        </p:blipFill>
        <p:spPr>
          <a:xfrm>
            <a:off x="152400" y="914400"/>
            <a:ext cx="8858250" cy="4724400"/>
          </a:xfrm>
          <a:prstGeom prst="rect">
            <a:avLst/>
          </a:prstGeom>
        </p:spPr>
      </p:pic>
      <p:sp>
        <p:nvSpPr>
          <p:cNvPr id="5" name="Rectangle 4"/>
          <p:cNvSpPr/>
          <p:nvPr/>
        </p:nvSpPr>
        <p:spPr>
          <a:xfrm>
            <a:off x="457200" y="6162918"/>
            <a:ext cx="8229600" cy="369332"/>
          </a:xfrm>
          <a:prstGeom prst="rect">
            <a:avLst/>
          </a:prstGeom>
        </p:spPr>
        <p:txBody>
          <a:bodyPr wrap="square">
            <a:spAutoFit/>
          </a:bodyPr>
          <a:lstStyle/>
          <a:p>
            <a:pPr marL="0" lvl="1" indent="0">
              <a:buClr>
                <a:srgbClr val="FF0000"/>
              </a:buClr>
              <a:buNone/>
            </a:pPr>
            <a:r>
              <a:rPr lang="en-US" altLang="zh-CN" dirty="0" smtClean="0">
                <a:solidFill>
                  <a:srgbClr val="333399">
                    <a:lumMod val="75000"/>
                  </a:srgbClr>
                </a:solidFill>
                <a:latin typeface="SimSun" panose="02010600030101010101" pitchFamily="2" charset="-122"/>
                <a:ea typeface="SimSun" panose="02010600030101010101" pitchFamily="2" charset="-122"/>
              </a:rPr>
              <a:t>2020 </a:t>
            </a:r>
            <a:r>
              <a:rPr lang="zh-CN" altLang="en-US" dirty="0" smtClean="0">
                <a:solidFill>
                  <a:srgbClr val="333399">
                    <a:lumMod val="75000"/>
                  </a:srgbClr>
                </a:solidFill>
                <a:latin typeface="SimSun" panose="02010600030101010101" pitchFamily="2" charset="-122"/>
                <a:ea typeface="SimSun" panose="02010600030101010101" pitchFamily="2" charset="-122"/>
              </a:rPr>
              <a:t>最</a:t>
            </a:r>
            <a:r>
              <a:rPr lang="zh-CN" altLang="en-US" dirty="0">
                <a:solidFill>
                  <a:srgbClr val="333399">
                    <a:lumMod val="75000"/>
                  </a:srgbClr>
                </a:solidFill>
                <a:latin typeface="SimSun" panose="02010600030101010101" pitchFamily="2" charset="-122"/>
                <a:ea typeface="SimSun" panose="02010600030101010101" pitchFamily="2" charset="-122"/>
              </a:rPr>
              <a:t>新本科专业： </a:t>
            </a:r>
            <a:r>
              <a:rPr lang="en-US" altLang="zh-CN" dirty="0">
                <a:solidFill>
                  <a:srgbClr val="333399">
                    <a:lumMod val="75000"/>
                  </a:srgbClr>
                </a:solidFill>
                <a:latin typeface="SimSun" panose="02010600030101010101" pitchFamily="2" charset="-122"/>
                <a:ea typeface="SimSun" panose="02010600030101010101" pitchFamily="2" charset="-122"/>
              </a:rPr>
              <a:t>Tourism Marketing and Management</a:t>
            </a:r>
          </a:p>
        </p:txBody>
      </p:sp>
    </p:spTree>
    <p:extLst>
      <p:ext uri="{BB962C8B-B14F-4D97-AF65-F5344CB8AC3E}">
        <p14:creationId xmlns:p14="http://schemas.microsoft.com/office/powerpoint/2010/main" val="4399902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t>授课型 商学硕士</a:t>
            </a:r>
            <a:endParaRPr lang="en-NZ" dirty="0"/>
          </a:p>
        </p:txBody>
      </p:sp>
      <p:sp>
        <p:nvSpPr>
          <p:cNvPr id="3" name="Content Placeholder 2"/>
          <p:cNvSpPr>
            <a:spLocks noGrp="1"/>
          </p:cNvSpPr>
          <p:nvPr>
            <p:ph idx="1"/>
          </p:nvPr>
        </p:nvSpPr>
        <p:spPr>
          <a:xfrm>
            <a:off x="457200" y="5029201"/>
            <a:ext cx="8686800" cy="914400"/>
          </a:xfrm>
        </p:spPr>
        <p:txBody>
          <a:bodyPr/>
          <a:lstStyle/>
          <a:p>
            <a:r>
              <a:rPr lang="en-US" altLang="zh-CN" sz="1100" dirty="0"/>
              <a:t>MBIS,MBM,MFM</a:t>
            </a:r>
            <a:r>
              <a:rPr lang="zh-CN" altLang="en-US" sz="1100" dirty="0"/>
              <a:t>和</a:t>
            </a:r>
            <a:r>
              <a:rPr lang="en-US" altLang="zh-CN" sz="1100" dirty="0"/>
              <a:t>MPA</a:t>
            </a:r>
            <a:r>
              <a:rPr lang="zh-CN" altLang="en-US" sz="1100" dirty="0"/>
              <a:t>无需背景。  中国院校 大三大四 加权平均分</a:t>
            </a:r>
            <a:r>
              <a:rPr lang="en-US" altLang="zh-CN" sz="1100" dirty="0"/>
              <a:t>80</a:t>
            </a:r>
            <a:r>
              <a:rPr lang="zh-CN" altLang="en-US" sz="1100" dirty="0"/>
              <a:t>分可申请 （</a:t>
            </a:r>
            <a:r>
              <a:rPr lang="en-US" altLang="zh-CN" sz="1100" dirty="0"/>
              <a:t>B</a:t>
            </a:r>
            <a:r>
              <a:rPr lang="zh-CN" altLang="en-US" sz="1100" dirty="0"/>
              <a:t>）。  </a:t>
            </a:r>
            <a:endParaRPr lang="en-NZ" sz="1100" dirty="0"/>
          </a:p>
          <a:p>
            <a:r>
              <a:rPr lang="en-US" sz="1100" dirty="0" smtClean="0"/>
              <a:t>MAFE </a:t>
            </a:r>
            <a:r>
              <a:rPr lang="zh-CN" altLang="en-US" sz="1100" dirty="0" smtClean="0"/>
              <a:t>需要一半背景</a:t>
            </a:r>
            <a:endParaRPr lang="en-US" altLang="zh-CN" sz="1100" dirty="0" smtClean="0"/>
          </a:p>
          <a:p>
            <a:r>
              <a:rPr lang="en-US" sz="1100" dirty="0" smtClean="0"/>
              <a:t>MBA </a:t>
            </a:r>
            <a:r>
              <a:rPr lang="zh-CN" altLang="en-US" sz="1100" dirty="0" smtClean="0"/>
              <a:t>五年工作经验</a:t>
            </a:r>
            <a:endParaRPr lang="en-US" altLang="zh-CN" sz="1100" dirty="0" smtClean="0"/>
          </a:p>
        </p:txBody>
      </p:sp>
      <p:pic>
        <p:nvPicPr>
          <p:cNvPr id="4" name="Picture 3"/>
          <p:cNvPicPr>
            <a:picLocks noChangeAspect="1"/>
          </p:cNvPicPr>
          <p:nvPr/>
        </p:nvPicPr>
        <p:blipFill>
          <a:blip r:embed="rId2"/>
          <a:stretch>
            <a:fillRect/>
          </a:stretch>
        </p:blipFill>
        <p:spPr>
          <a:xfrm>
            <a:off x="457200" y="1600200"/>
            <a:ext cx="8423786" cy="2771775"/>
          </a:xfrm>
          <a:prstGeom prst="rect">
            <a:avLst/>
          </a:prstGeom>
        </p:spPr>
      </p:pic>
    </p:spTree>
    <p:extLst>
      <p:ext uri="{BB962C8B-B14F-4D97-AF65-F5344CB8AC3E}">
        <p14:creationId xmlns:p14="http://schemas.microsoft.com/office/powerpoint/2010/main" val="9531927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t>研究型 商学硕士 </a:t>
            </a:r>
            <a:r>
              <a:rPr lang="en-US" altLang="zh-CN" dirty="0" smtClean="0"/>
              <a:t>– </a:t>
            </a:r>
            <a:r>
              <a:rPr lang="zh-CN" altLang="en-US" dirty="0" smtClean="0"/>
              <a:t>需同样专业的本科背景</a:t>
            </a:r>
            <a:endParaRPr lang="en-NZ" dirty="0"/>
          </a:p>
        </p:txBody>
      </p:sp>
      <p:sp>
        <p:nvSpPr>
          <p:cNvPr id="3" name="Content Placeholder 2"/>
          <p:cNvSpPr>
            <a:spLocks noGrp="1"/>
          </p:cNvSpPr>
          <p:nvPr>
            <p:ph idx="1"/>
          </p:nvPr>
        </p:nvSpPr>
        <p:spPr>
          <a:xfrm>
            <a:off x="457200" y="4876800"/>
            <a:ext cx="8229600" cy="1249363"/>
          </a:xfrm>
        </p:spPr>
        <p:txBody>
          <a:bodyPr/>
          <a:lstStyle/>
          <a:p>
            <a:r>
              <a:rPr lang="zh-CN" altLang="en-US" sz="1600" dirty="0" smtClean="0"/>
              <a:t>所有院校 大三大四 </a:t>
            </a:r>
            <a:r>
              <a:rPr lang="en-US" altLang="zh-CN" sz="1600" dirty="0" smtClean="0"/>
              <a:t>85</a:t>
            </a:r>
            <a:r>
              <a:rPr lang="zh-CN" altLang="en-US" sz="1600" dirty="0" smtClean="0"/>
              <a:t>分以上 （</a:t>
            </a:r>
            <a:r>
              <a:rPr lang="en-US" altLang="zh-CN" sz="1600" dirty="0" smtClean="0"/>
              <a:t>B+</a:t>
            </a:r>
            <a:r>
              <a:rPr lang="zh-CN" altLang="en-US" sz="1600" dirty="0" smtClean="0"/>
              <a:t>）， 同样专业的本科背景即可申请。 </a:t>
            </a:r>
            <a:endParaRPr lang="en-US" altLang="zh-CN" sz="1600" dirty="0" smtClean="0"/>
          </a:p>
          <a:p>
            <a:r>
              <a:rPr lang="zh-CN" altLang="en-US" sz="1600" dirty="0" smtClean="0"/>
              <a:t>不可转专业申请。 转专业请看前一页</a:t>
            </a:r>
            <a:endParaRPr lang="en-US" altLang="zh-CN" sz="1600" dirty="0" smtClean="0"/>
          </a:p>
          <a:p>
            <a:r>
              <a:rPr lang="en-US" sz="1600" dirty="0" smtClean="0"/>
              <a:t>GD </a:t>
            </a:r>
            <a:r>
              <a:rPr lang="en-US" altLang="zh-CN" sz="1600" dirty="0" smtClean="0"/>
              <a:t>commerce </a:t>
            </a:r>
            <a:r>
              <a:rPr lang="zh-CN" altLang="en-US" sz="1600" dirty="0" smtClean="0"/>
              <a:t>为商学硕士通道课程，录取标准与研究型一样 。 </a:t>
            </a:r>
            <a:endParaRPr lang="en-NZ" sz="1600" dirty="0"/>
          </a:p>
        </p:txBody>
      </p:sp>
      <p:pic>
        <p:nvPicPr>
          <p:cNvPr id="4" name="Picture 3"/>
          <p:cNvPicPr>
            <a:picLocks noChangeAspect="1"/>
          </p:cNvPicPr>
          <p:nvPr/>
        </p:nvPicPr>
        <p:blipFill>
          <a:blip r:embed="rId2"/>
          <a:stretch>
            <a:fillRect/>
          </a:stretch>
        </p:blipFill>
        <p:spPr>
          <a:xfrm>
            <a:off x="457200" y="1567656"/>
            <a:ext cx="8073845" cy="2775744"/>
          </a:xfrm>
          <a:prstGeom prst="rect">
            <a:avLst/>
          </a:prstGeom>
        </p:spPr>
      </p:pic>
    </p:spTree>
    <p:extLst>
      <p:ext uri="{BB962C8B-B14F-4D97-AF65-F5344CB8AC3E}">
        <p14:creationId xmlns:p14="http://schemas.microsoft.com/office/powerpoint/2010/main" val="35673730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395288" y="685800"/>
            <a:ext cx="82296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rtl="0" eaLnBrk="0" fontAlgn="base" hangingPunct="0">
              <a:spcBef>
                <a:spcPct val="0"/>
              </a:spcBef>
              <a:spcAft>
                <a:spcPct val="0"/>
              </a:spcAft>
              <a:defRPr sz="3200" b="1">
                <a:solidFill>
                  <a:schemeClr val="tx1"/>
                </a:solidFill>
                <a:latin typeface="+mj-lt"/>
                <a:ea typeface="+mj-ea"/>
                <a:cs typeface="+mj-cs"/>
                <a:sym typeface="Georgia" pitchFamily="18" charset="0"/>
              </a:defRPr>
            </a:lvl1pPr>
            <a:lvl2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2pPr>
            <a:lvl3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3pPr>
            <a:lvl4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4pPr>
            <a:lvl5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5pPr>
            <a:lvl6pPr marL="4572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6pPr>
            <a:lvl7pPr marL="9144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7pPr>
            <a:lvl8pPr marL="13716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8pPr>
            <a:lvl9pPr marL="18288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9pPr>
          </a:lstStyle>
          <a:p>
            <a:r>
              <a:rPr lang="zh-CN" altLang="en-US" dirty="0" smtClean="0">
                <a:solidFill>
                  <a:srgbClr val="FF0000"/>
                </a:solidFill>
              </a:rPr>
              <a:t>工程学院</a:t>
            </a:r>
            <a:endParaRPr lang="en-NZ" dirty="0">
              <a:solidFill>
                <a:srgbClr val="FF0000"/>
              </a:solidFill>
            </a:endParaRPr>
          </a:p>
        </p:txBody>
      </p:sp>
      <p:sp>
        <p:nvSpPr>
          <p:cNvPr id="3" name="Content Placeholder 2"/>
          <p:cNvSpPr txBox="1">
            <a:spLocks/>
          </p:cNvSpPr>
          <p:nvPr/>
        </p:nvSpPr>
        <p:spPr>
          <a:xfrm>
            <a:off x="684213" y="1700213"/>
            <a:ext cx="8362950" cy="4454525"/>
          </a:xfrm>
          <a:prstGeom prst="rect">
            <a:avLst/>
          </a:prstGeom>
        </p:spPr>
        <p:txBody>
          <a:bodyPr/>
          <a:lstStyle>
            <a:lvl1pPr marL="342900" indent="-342900" algn="l" rtl="0" eaLnBrk="0" fontAlgn="base" hangingPunct="0">
              <a:spcBef>
                <a:spcPts val="800"/>
              </a:spcBef>
              <a:spcAft>
                <a:spcPct val="0"/>
              </a:spcAft>
              <a:buClr>
                <a:srgbClr val="000000"/>
              </a:buClr>
              <a:buSzPct val="100000"/>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ts val="700"/>
              </a:spcBef>
              <a:spcAft>
                <a:spcPct val="0"/>
              </a:spcAft>
              <a:buClr>
                <a:srgbClr val="000000"/>
              </a:buClr>
              <a:buSzPct val="100000"/>
              <a:buFont typeface="Arial" pitchFamily="34" charset="0"/>
              <a:buChar char="–"/>
              <a:defRPr sz="2800">
                <a:solidFill>
                  <a:schemeClr val="tx1"/>
                </a:solidFill>
                <a:latin typeface="+mn-lt"/>
                <a:ea typeface="+mn-ea"/>
                <a:cs typeface="+mn-cs"/>
                <a:sym typeface="Calibri" pitchFamily="34" charset="0"/>
              </a:defRPr>
            </a:lvl2pPr>
            <a:lvl3pPr marL="1143000" indent="-228600" algn="l" rtl="0" eaLnBrk="0" fontAlgn="base" hangingPunct="0">
              <a:spcBef>
                <a:spcPts val="600"/>
              </a:spcBef>
              <a:spcAft>
                <a:spcPct val="0"/>
              </a:spcAft>
              <a:buClr>
                <a:srgbClr val="000000"/>
              </a:buClr>
              <a:buSzPct val="100000"/>
              <a:buFont typeface="Arial" pitchFamily="34" charset="0"/>
              <a:buChar char="•"/>
              <a:defRPr sz="2400">
                <a:solidFill>
                  <a:schemeClr val="tx1"/>
                </a:solidFill>
                <a:latin typeface="+mn-lt"/>
                <a:ea typeface="+mn-ea"/>
                <a:cs typeface="+mn-cs"/>
                <a:sym typeface="Calibri" pitchFamily="34" charset="0"/>
              </a:defRPr>
            </a:lvl3pPr>
            <a:lvl4pPr marL="16002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4pPr>
            <a:lvl5pPr marL="20574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5pPr>
            <a:lvl6pPr marL="25146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6pPr>
            <a:lvl7pPr marL="29718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7pPr>
            <a:lvl8pPr marL="34290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8pPr>
            <a:lvl9pPr marL="3886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9pPr>
          </a:lstStyle>
          <a:p>
            <a:pPr marL="400050" lvl="1" indent="0">
              <a:spcBef>
                <a:spcPts val="600"/>
              </a:spcBef>
              <a:spcAft>
                <a:spcPts val="800"/>
              </a:spcAft>
              <a:buFont typeface="Arial" pitchFamily="34" charset="0"/>
              <a:buNone/>
              <a:defRPr/>
            </a:pPr>
            <a:endParaRPr lang="en-NZ" sz="1600" kern="0" dirty="0">
              <a:solidFill>
                <a:srgbClr val="000000"/>
              </a:solidFill>
            </a:endParaRPr>
          </a:p>
        </p:txBody>
      </p:sp>
      <p:sp>
        <p:nvSpPr>
          <p:cNvPr id="6" name="Rectangle 5"/>
          <p:cNvSpPr/>
          <p:nvPr/>
        </p:nvSpPr>
        <p:spPr>
          <a:xfrm>
            <a:off x="268212" y="1708324"/>
            <a:ext cx="8748712" cy="3970318"/>
          </a:xfrm>
          <a:prstGeom prst="rect">
            <a:avLst/>
          </a:prstGeom>
        </p:spPr>
        <p:txBody>
          <a:bodyPr wrap="square">
            <a:spAutoFit/>
          </a:bodyPr>
          <a:lstStyle/>
          <a:p>
            <a:pPr marL="285750" indent="-285750">
              <a:buFont typeface="Wingdings" panose="05000000000000000000" pitchFamily="2" charset="2"/>
              <a:buChar char="Ø"/>
            </a:pPr>
            <a:r>
              <a:rPr lang="zh-CN" altLang="en-US" b="1" i="1" dirty="0" smtClean="0">
                <a:solidFill>
                  <a:srgbClr val="FF0000"/>
                </a:solidFill>
                <a:latin typeface="+mj-lt"/>
                <a:cs typeface="Arial" pitchFamily="34" charset="0"/>
              </a:rPr>
              <a:t>土木工程</a:t>
            </a:r>
            <a:r>
              <a:rPr lang="zh-CN" altLang="en-US" b="1" i="1" dirty="0" smtClean="0">
                <a:solidFill>
                  <a:srgbClr val="002060"/>
                </a:solidFill>
                <a:latin typeface="+mj-lt"/>
                <a:cs typeface="Arial" pitchFamily="34" charset="0"/>
              </a:rPr>
              <a:t>排名</a:t>
            </a:r>
            <a:r>
              <a:rPr lang="zh-CN" altLang="en-US" b="1" i="1" dirty="0" smtClean="0">
                <a:solidFill>
                  <a:srgbClr val="FF0000"/>
                </a:solidFill>
                <a:latin typeface="+mj-lt"/>
                <a:cs typeface="Arial" pitchFamily="34" charset="0"/>
              </a:rPr>
              <a:t>世界第</a:t>
            </a:r>
            <a:r>
              <a:rPr lang="en-US" altLang="zh-CN" b="1" i="1" dirty="0">
                <a:solidFill>
                  <a:srgbClr val="FF0000"/>
                </a:solidFill>
                <a:latin typeface="+mj-lt"/>
                <a:cs typeface="Arial" pitchFamily="34" charset="0"/>
              </a:rPr>
              <a:t> 8</a:t>
            </a:r>
            <a:r>
              <a:rPr lang="en-US" altLang="zh-CN" b="1" i="1" dirty="0" smtClean="0">
                <a:solidFill>
                  <a:srgbClr val="FF0000"/>
                </a:solidFill>
                <a:latin typeface="+mj-lt"/>
                <a:cs typeface="Arial" pitchFamily="34" charset="0"/>
              </a:rPr>
              <a:t>  </a:t>
            </a:r>
            <a:r>
              <a:rPr lang="zh-CN" altLang="en-US" b="1" i="1" dirty="0" smtClean="0">
                <a:solidFill>
                  <a:srgbClr val="FF0000"/>
                </a:solidFill>
                <a:latin typeface="+mj-lt"/>
                <a:cs typeface="Arial" pitchFamily="34" charset="0"/>
              </a:rPr>
              <a:t>（最新世界大学学术排行榜</a:t>
            </a:r>
            <a:r>
              <a:rPr lang="en-US" altLang="zh-CN" b="1" i="1" dirty="0" smtClean="0">
                <a:solidFill>
                  <a:srgbClr val="FF0000"/>
                </a:solidFill>
                <a:latin typeface="+mj-lt"/>
                <a:cs typeface="Arial" pitchFamily="34" charset="0"/>
              </a:rPr>
              <a:t>ARWU</a:t>
            </a:r>
            <a:r>
              <a:rPr lang="zh-CN" altLang="en-US" b="1" i="1" dirty="0" smtClean="0">
                <a:solidFill>
                  <a:srgbClr val="FF0000"/>
                </a:solidFill>
                <a:latin typeface="+mj-lt"/>
                <a:cs typeface="Arial" pitchFamily="34" charset="0"/>
              </a:rPr>
              <a:t>）</a:t>
            </a:r>
            <a:endParaRPr lang="en-NZ" altLang="zh-CN" b="1" dirty="0" smtClean="0">
              <a:solidFill>
                <a:srgbClr val="FF0000"/>
              </a:solidFill>
              <a:latin typeface="+mj-lt"/>
              <a:cs typeface="Arial" pitchFamily="34" charset="0"/>
            </a:endParaRPr>
          </a:p>
          <a:p>
            <a:pPr marL="285750" indent="-285750">
              <a:lnSpc>
                <a:spcPct val="150000"/>
              </a:lnSpc>
              <a:buClr>
                <a:srgbClr val="FF0000"/>
              </a:buClr>
              <a:buFont typeface="Wingdings" panose="05000000000000000000" pitchFamily="2" charset="2"/>
              <a:buChar char="Ø"/>
            </a:pPr>
            <a:r>
              <a:rPr lang="zh-CN" altLang="en-US" b="1" dirty="0" smtClean="0">
                <a:solidFill>
                  <a:srgbClr val="FF0000"/>
                </a:solidFill>
                <a:latin typeface="+mj-lt"/>
                <a:cs typeface="Arial" pitchFamily="34" charset="0"/>
              </a:rPr>
              <a:t>工</a:t>
            </a:r>
            <a:r>
              <a:rPr lang="zh-CN" altLang="en-US" b="1" dirty="0">
                <a:solidFill>
                  <a:srgbClr val="FF0000"/>
                </a:solidFill>
                <a:latin typeface="+mj-lt"/>
                <a:cs typeface="Arial" pitchFamily="34" charset="0"/>
              </a:rPr>
              <a:t>程</a:t>
            </a:r>
            <a:r>
              <a:rPr lang="zh-CN" altLang="en-US" b="1" dirty="0" smtClean="0">
                <a:solidFill>
                  <a:srgbClr val="FF0000"/>
                </a:solidFill>
                <a:latin typeface="+mj-lt"/>
                <a:cs typeface="Arial" pitchFamily="34" charset="0"/>
              </a:rPr>
              <a:t>和技术领域</a:t>
            </a:r>
            <a:r>
              <a:rPr lang="zh-CN" altLang="en-US" b="1" dirty="0" smtClean="0">
                <a:solidFill>
                  <a:srgbClr val="002060"/>
                </a:solidFill>
                <a:latin typeface="+mj-lt"/>
                <a:cs typeface="Arial" pitchFamily="34" charset="0"/>
              </a:rPr>
              <a:t>研究水平新西兰</a:t>
            </a:r>
            <a:r>
              <a:rPr lang="zh-CN" altLang="en-US" b="1" dirty="0" smtClean="0">
                <a:solidFill>
                  <a:srgbClr val="FF0000"/>
                </a:solidFill>
                <a:latin typeface="+mj-lt"/>
                <a:cs typeface="Arial" pitchFamily="34" charset="0"/>
              </a:rPr>
              <a:t>前两名 </a:t>
            </a:r>
            <a:endParaRPr lang="en-NZ" altLang="zh-CN" b="1" dirty="0"/>
          </a:p>
          <a:p>
            <a:pPr marL="285750" indent="-285750">
              <a:lnSpc>
                <a:spcPct val="150000"/>
              </a:lnSpc>
              <a:buClr>
                <a:srgbClr val="FF0000"/>
              </a:buClr>
              <a:buFont typeface="Wingdings" panose="05000000000000000000" pitchFamily="2" charset="2"/>
              <a:buChar char="Ø"/>
            </a:pPr>
            <a:endParaRPr lang="en-GB" altLang="zh-CN" b="1" dirty="0">
              <a:solidFill>
                <a:srgbClr val="FF0000"/>
              </a:solidFill>
              <a:latin typeface="+mj-lt"/>
              <a:cs typeface="Arial" pitchFamily="34" charset="0"/>
            </a:endParaRPr>
          </a:p>
          <a:p>
            <a:pPr>
              <a:lnSpc>
                <a:spcPct val="150000"/>
              </a:lnSpc>
              <a:buClr>
                <a:srgbClr val="FF0000"/>
              </a:buClr>
            </a:pPr>
            <a:r>
              <a:rPr lang="zh-CN" altLang="en-US" b="1" i="1" dirty="0">
                <a:solidFill>
                  <a:srgbClr val="FF0000"/>
                </a:solidFill>
                <a:latin typeface="+mj-lt"/>
              </a:rPr>
              <a:t>全球公认的工程教学和毕业生质量</a:t>
            </a:r>
            <a:endParaRPr lang="en-NZ" altLang="zh-CN" b="1" i="1" dirty="0">
              <a:solidFill>
                <a:srgbClr val="FF0000"/>
              </a:solidFill>
              <a:latin typeface="+mj-lt"/>
            </a:endParaRPr>
          </a:p>
          <a:p>
            <a:pPr marL="285750" indent="-285750">
              <a:lnSpc>
                <a:spcPct val="150000"/>
              </a:lnSpc>
              <a:buClr>
                <a:srgbClr val="FF0000"/>
              </a:buClr>
              <a:buFont typeface="Wingdings" panose="05000000000000000000" pitchFamily="2" charset="2"/>
              <a:buChar char="Ø"/>
            </a:pPr>
            <a:endParaRPr lang="en-US" altLang="zh-CN" b="1" dirty="0" smtClean="0">
              <a:solidFill>
                <a:srgbClr val="FF0000"/>
              </a:solidFill>
              <a:latin typeface="+mj-lt"/>
              <a:cs typeface="Arial" pitchFamily="34" charset="0"/>
            </a:endParaRPr>
          </a:p>
          <a:p>
            <a:pPr marL="285750" indent="-285750">
              <a:lnSpc>
                <a:spcPct val="150000"/>
              </a:lnSpc>
              <a:buClr>
                <a:srgbClr val="FF0000"/>
              </a:buClr>
              <a:buFont typeface="Wingdings" panose="05000000000000000000" pitchFamily="2" charset="2"/>
              <a:buChar char="Ø"/>
            </a:pPr>
            <a:r>
              <a:rPr lang="zh-CN" altLang="en-US" b="1" dirty="0" smtClean="0">
                <a:solidFill>
                  <a:srgbClr val="333399">
                    <a:lumMod val="75000"/>
                  </a:srgbClr>
                </a:solidFill>
                <a:latin typeface="+mj-lt"/>
                <a:cs typeface="Arial" pitchFamily="34" charset="0"/>
              </a:rPr>
              <a:t>新</a:t>
            </a:r>
            <a:r>
              <a:rPr lang="zh-CN" altLang="en-US" b="1" dirty="0">
                <a:solidFill>
                  <a:srgbClr val="333399">
                    <a:lumMod val="75000"/>
                  </a:srgbClr>
                </a:solidFill>
                <a:latin typeface="+mj-lt"/>
                <a:cs typeface="Arial" pitchFamily="34" charset="0"/>
              </a:rPr>
              <a:t>西兰工程师协</a:t>
            </a:r>
            <a:r>
              <a:rPr lang="zh-CN" altLang="en-US" b="1" dirty="0" smtClean="0">
                <a:solidFill>
                  <a:srgbClr val="333399">
                    <a:lumMod val="75000"/>
                  </a:srgbClr>
                </a:solidFill>
                <a:latin typeface="+mj-lt"/>
                <a:cs typeface="Arial" pitchFamily="34" charset="0"/>
              </a:rPr>
              <a:t>会认证、新西兰是华</a:t>
            </a:r>
            <a:r>
              <a:rPr lang="zh-CN" altLang="en-US" b="1" dirty="0">
                <a:solidFill>
                  <a:srgbClr val="333399">
                    <a:lumMod val="75000"/>
                  </a:srgbClr>
                </a:solidFill>
                <a:latin typeface="+mj-lt"/>
                <a:cs typeface="Arial" pitchFamily="34" charset="0"/>
              </a:rPr>
              <a:t>盛顿协</a:t>
            </a:r>
            <a:r>
              <a:rPr lang="zh-CN" altLang="en-US" b="1" dirty="0" smtClean="0">
                <a:solidFill>
                  <a:srgbClr val="333399">
                    <a:lumMod val="75000"/>
                  </a:srgbClr>
                </a:solidFill>
                <a:latin typeface="+mj-lt"/>
                <a:cs typeface="Arial" pitchFamily="34" charset="0"/>
              </a:rPr>
              <a:t>议成员国</a:t>
            </a:r>
            <a:endParaRPr lang="en-US" altLang="zh-CN" b="1" dirty="0">
              <a:solidFill>
                <a:srgbClr val="333399">
                  <a:lumMod val="75000"/>
                </a:srgbClr>
              </a:solidFill>
              <a:latin typeface="+mj-lt"/>
              <a:cs typeface="Arial" pitchFamily="34" charset="0"/>
            </a:endParaRPr>
          </a:p>
          <a:p>
            <a:pPr marL="285750" indent="-285750">
              <a:lnSpc>
                <a:spcPct val="150000"/>
              </a:lnSpc>
              <a:buClr>
                <a:srgbClr val="FF0000"/>
              </a:buClr>
              <a:buFont typeface="Wingdings" panose="05000000000000000000" pitchFamily="2" charset="2"/>
              <a:buChar char="Ø"/>
            </a:pPr>
            <a:endParaRPr lang="en-NZ" b="1" dirty="0">
              <a:solidFill>
                <a:srgbClr val="333399">
                  <a:lumMod val="75000"/>
                </a:srgbClr>
              </a:solidFill>
              <a:latin typeface="+mj-lt"/>
            </a:endParaRPr>
          </a:p>
          <a:p>
            <a:pPr marL="285750" indent="-285750">
              <a:buClr>
                <a:srgbClr val="FF0000"/>
              </a:buClr>
              <a:buFont typeface="Wingdings" panose="05000000000000000000" pitchFamily="2" charset="2"/>
              <a:buChar char="Ø"/>
            </a:pPr>
            <a:r>
              <a:rPr lang="en-US" altLang="zh-CN" b="1" dirty="0" smtClean="0">
                <a:solidFill>
                  <a:schemeClr val="accent6"/>
                </a:solidFill>
                <a:latin typeface="+mj-lt"/>
              </a:rPr>
              <a:t>1.4</a:t>
            </a:r>
            <a:r>
              <a:rPr lang="zh-CN" altLang="en-US" b="1" dirty="0" smtClean="0">
                <a:solidFill>
                  <a:schemeClr val="accent6"/>
                </a:solidFill>
                <a:latin typeface="+mj-lt"/>
              </a:rPr>
              <a:t>亿纽币的投入，全球顶尖的工程实践设备</a:t>
            </a:r>
            <a:endParaRPr lang="en-US" altLang="zh-CN" b="1" dirty="0" smtClean="0">
              <a:solidFill>
                <a:schemeClr val="accent6"/>
              </a:solidFill>
              <a:latin typeface="+mj-lt"/>
            </a:endParaRPr>
          </a:p>
          <a:p>
            <a:pPr marL="285750" indent="-285750">
              <a:buClr>
                <a:srgbClr val="FF0000"/>
              </a:buClr>
              <a:buFont typeface="Wingdings" panose="05000000000000000000" pitchFamily="2" charset="2"/>
              <a:buChar char="Ø"/>
            </a:pPr>
            <a:endParaRPr lang="en-US" b="1" dirty="0">
              <a:solidFill>
                <a:schemeClr val="accent6"/>
              </a:solidFill>
              <a:latin typeface="+mj-lt"/>
            </a:endParaRPr>
          </a:p>
          <a:p>
            <a:pPr marL="285750" indent="-285750">
              <a:buClr>
                <a:srgbClr val="FF0000"/>
              </a:buClr>
              <a:buFont typeface="Wingdings" panose="05000000000000000000" pitchFamily="2" charset="2"/>
              <a:buChar char="Ø"/>
            </a:pPr>
            <a:r>
              <a:rPr lang="zh-CN" altLang="en-US" b="1" dirty="0" smtClean="0">
                <a:solidFill>
                  <a:schemeClr val="accent6"/>
                </a:solidFill>
                <a:latin typeface="+mj-lt"/>
              </a:rPr>
              <a:t>最早最大的人工智能 </a:t>
            </a:r>
            <a:r>
              <a:rPr lang="en-US" b="1" dirty="0" smtClean="0">
                <a:solidFill>
                  <a:schemeClr val="accent6"/>
                </a:solidFill>
                <a:latin typeface="+mj-lt"/>
              </a:rPr>
              <a:t>HIT</a:t>
            </a:r>
            <a:r>
              <a:rPr lang="zh-CN" altLang="en-US" b="1" dirty="0" smtClean="0">
                <a:solidFill>
                  <a:schemeClr val="accent6"/>
                </a:solidFill>
                <a:latin typeface="+mj-lt"/>
              </a:rPr>
              <a:t>实验室，今年再获政府拨款</a:t>
            </a:r>
            <a:r>
              <a:rPr lang="en-US" altLang="zh-CN" b="1" dirty="0" smtClean="0">
                <a:solidFill>
                  <a:schemeClr val="accent6"/>
                </a:solidFill>
                <a:latin typeface="+mj-lt"/>
              </a:rPr>
              <a:t>320</a:t>
            </a:r>
            <a:r>
              <a:rPr lang="zh-CN" altLang="en-US" b="1" dirty="0" smtClean="0">
                <a:solidFill>
                  <a:schemeClr val="accent6"/>
                </a:solidFill>
                <a:latin typeface="+mj-lt"/>
              </a:rPr>
              <a:t>万纽币，大学拨款</a:t>
            </a:r>
            <a:r>
              <a:rPr lang="en-US" altLang="zh-CN" b="1" dirty="0" smtClean="0">
                <a:solidFill>
                  <a:schemeClr val="accent6"/>
                </a:solidFill>
                <a:latin typeface="+mj-lt"/>
              </a:rPr>
              <a:t>450</a:t>
            </a:r>
            <a:r>
              <a:rPr lang="zh-CN" altLang="en-US" b="1" dirty="0" smtClean="0">
                <a:solidFill>
                  <a:schemeClr val="accent6"/>
                </a:solidFill>
                <a:latin typeface="+mj-lt"/>
              </a:rPr>
              <a:t>万纽币</a:t>
            </a:r>
            <a:endParaRPr lang="en-NZ" dirty="0">
              <a:latin typeface="+mj-lt"/>
            </a:endParaRPr>
          </a:p>
        </p:txBody>
      </p:sp>
      <p:pic>
        <p:nvPicPr>
          <p:cNvPr id="14"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5006" y="1740590"/>
            <a:ext cx="2039742" cy="161064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4"/>
          <a:stretch>
            <a:fillRect/>
          </a:stretch>
        </p:blipFill>
        <p:spPr>
          <a:xfrm>
            <a:off x="6763132" y="3537995"/>
            <a:ext cx="2203490" cy="1468993"/>
          </a:xfrm>
          <a:prstGeom prst="rect">
            <a:avLst/>
          </a:prstGeom>
          <a:ln>
            <a:noFill/>
          </a:ln>
          <a:effectLst>
            <a:softEdge rad="112500"/>
          </a:effectLst>
        </p:spPr>
      </p:pic>
      <p:grpSp>
        <p:nvGrpSpPr>
          <p:cNvPr id="4" name="Group 3"/>
          <p:cNvGrpSpPr/>
          <p:nvPr/>
        </p:nvGrpSpPr>
        <p:grpSpPr>
          <a:xfrm>
            <a:off x="169457" y="5395287"/>
            <a:ext cx="8715291" cy="1518901"/>
            <a:chOff x="187325" y="5266467"/>
            <a:chExt cx="8715291" cy="1518901"/>
          </a:xfrm>
        </p:grpSpPr>
        <p:pic>
          <p:nvPicPr>
            <p:cNvPr id="7" name="Picture 1" descr="C:\Users\tpm27\AppData\Local\Microsoft\Windows\Temporary Internet Files\Content.Outlook\ZIJO84CC\engineering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62546" y="5266467"/>
              <a:ext cx="1940070" cy="1439133"/>
            </a:xfrm>
            <a:prstGeom prst="rect">
              <a:avLst/>
            </a:prstGeom>
            <a:ln>
              <a:noFill/>
            </a:ln>
            <a:effectLst>
              <a:softEdge rad="112500"/>
            </a:effectLst>
            <a:extLst/>
          </p:spPr>
        </p:pic>
        <p:pic>
          <p:nvPicPr>
            <p:cNvPr id="8" name="Picture 2" descr="C:\Users\emma.white\Desktop\wetransfer-f00605\UCNavitas-5188.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7325" y="5266468"/>
              <a:ext cx="2219931" cy="1518900"/>
            </a:xfrm>
            <a:prstGeom prst="rect">
              <a:avLst/>
            </a:prstGeom>
            <a:ln>
              <a:noFill/>
            </a:ln>
            <a:effectLst>
              <a:softEdge rad="112500"/>
            </a:effectLst>
            <a:extLs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a:picLocks noChangeAspect="1"/>
            </p:cNvPicPr>
            <p:nvPr/>
          </p:nvPicPr>
          <p:blipFill>
            <a:blip r:embed="rId7"/>
            <a:stretch>
              <a:fillRect/>
            </a:stretch>
          </p:blipFill>
          <p:spPr>
            <a:xfrm>
              <a:off x="4734515" y="5390652"/>
              <a:ext cx="2083483" cy="1388989"/>
            </a:xfrm>
            <a:prstGeom prst="rect">
              <a:avLst/>
            </a:prstGeom>
            <a:ln>
              <a:noFill/>
            </a:ln>
            <a:effectLst>
              <a:softEdge rad="112500"/>
            </a:effectLst>
          </p:spPr>
        </p:pic>
        <p:pic>
          <p:nvPicPr>
            <p:cNvPr id="15" name="Picture 14"/>
            <p:cNvPicPr>
              <a:picLocks noChangeAspect="1"/>
            </p:cNvPicPr>
            <p:nvPr/>
          </p:nvPicPr>
          <p:blipFill>
            <a:blip r:embed="rId8"/>
            <a:stretch>
              <a:fillRect/>
            </a:stretch>
          </p:blipFill>
          <p:spPr>
            <a:xfrm>
              <a:off x="2553279" y="5390652"/>
              <a:ext cx="1972423" cy="1314948"/>
            </a:xfrm>
            <a:prstGeom prst="rect">
              <a:avLst/>
            </a:prstGeom>
            <a:ln>
              <a:noFill/>
            </a:ln>
            <a:effectLst>
              <a:softEdge rad="112500"/>
            </a:effectLst>
          </p:spPr>
        </p:pic>
      </p:grpSp>
    </p:spTree>
    <p:extLst>
      <p:ext uri="{BB962C8B-B14F-4D97-AF65-F5344CB8AC3E}">
        <p14:creationId xmlns:p14="http://schemas.microsoft.com/office/powerpoint/2010/main" val="12001831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pic>
        <p:nvPicPr>
          <p:cNvPr id="4" name="Picture 3"/>
          <p:cNvPicPr>
            <a:picLocks noChangeAspect="1"/>
          </p:cNvPicPr>
          <p:nvPr/>
        </p:nvPicPr>
        <p:blipFill>
          <a:blip r:embed="rId2"/>
          <a:stretch>
            <a:fillRect/>
          </a:stretch>
        </p:blipFill>
        <p:spPr>
          <a:xfrm>
            <a:off x="-83097" y="0"/>
            <a:ext cx="9234024" cy="6973887"/>
          </a:xfrm>
          <a:prstGeom prst="rect">
            <a:avLst/>
          </a:prstGeom>
        </p:spPr>
      </p:pic>
    </p:spTree>
    <p:extLst>
      <p:ext uri="{BB962C8B-B14F-4D97-AF65-F5344CB8AC3E}">
        <p14:creationId xmlns:p14="http://schemas.microsoft.com/office/powerpoint/2010/main" val="13702791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395288" y="341784"/>
            <a:ext cx="82296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rtl="0" eaLnBrk="0" fontAlgn="base" hangingPunct="0">
              <a:spcBef>
                <a:spcPct val="0"/>
              </a:spcBef>
              <a:spcAft>
                <a:spcPct val="0"/>
              </a:spcAft>
              <a:defRPr sz="3200" b="1">
                <a:solidFill>
                  <a:schemeClr val="tx1"/>
                </a:solidFill>
                <a:latin typeface="+mj-lt"/>
                <a:ea typeface="+mj-ea"/>
                <a:cs typeface="+mj-cs"/>
                <a:sym typeface="Georgia" pitchFamily="18" charset="0"/>
              </a:defRPr>
            </a:lvl1pPr>
            <a:lvl2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2pPr>
            <a:lvl3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3pPr>
            <a:lvl4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4pPr>
            <a:lvl5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5pPr>
            <a:lvl6pPr marL="4572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6pPr>
            <a:lvl7pPr marL="9144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7pPr>
            <a:lvl8pPr marL="13716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8pPr>
            <a:lvl9pPr marL="18288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9pPr>
          </a:lstStyle>
          <a:p>
            <a:pPr>
              <a:defRPr/>
            </a:pPr>
            <a:r>
              <a:rPr lang="zh-CN" altLang="en-US" dirty="0" smtClean="0">
                <a:solidFill>
                  <a:srgbClr val="FF0000"/>
                </a:solidFill>
              </a:rPr>
              <a:t>新西兰</a:t>
            </a:r>
            <a:endParaRPr lang="en-NZ" altLang="en-US" kern="0" dirty="0" smtClean="0">
              <a:solidFill>
                <a:srgbClr val="FF0000"/>
              </a:solidFill>
            </a:endParaRPr>
          </a:p>
        </p:txBody>
      </p:sp>
      <p:sp>
        <p:nvSpPr>
          <p:cNvPr id="3" name="Content Placeholder 2"/>
          <p:cNvSpPr txBox="1">
            <a:spLocks/>
          </p:cNvSpPr>
          <p:nvPr/>
        </p:nvSpPr>
        <p:spPr>
          <a:xfrm>
            <a:off x="684213" y="1700213"/>
            <a:ext cx="8362950" cy="4454525"/>
          </a:xfrm>
          <a:prstGeom prst="rect">
            <a:avLst/>
          </a:prstGeom>
        </p:spPr>
        <p:txBody>
          <a:bodyPr/>
          <a:lstStyle>
            <a:lvl1pPr marL="342900" indent="-342900" algn="l" rtl="0" eaLnBrk="0" fontAlgn="base" hangingPunct="0">
              <a:spcBef>
                <a:spcPts val="800"/>
              </a:spcBef>
              <a:spcAft>
                <a:spcPct val="0"/>
              </a:spcAft>
              <a:buClr>
                <a:srgbClr val="000000"/>
              </a:buClr>
              <a:buSzPct val="100000"/>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ts val="700"/>
              </a:spcBef>
              <a:spcAft>
                <a:spcPct val="0"/>
              </a:spcAft>
              <a:buClr>
                <a:srgbClr val="000000"/>
              </a:buClr>
              <a:buSzPct val="100000"/>
              <a:buFont typeface="Arial" pitchFamily="34" charset="0"/>
              <a:buChar char="–"/>
              <a:defRPr sz="2800">
                <a:solidFill>
                  <a:schemeClr val="tx1"/>
                </a:solidFill>
                <a:latin typeface="+mn-lt"/>
                <a:ea typeface="+mn-ea"/>
                <a:cs typeface="+mn-cs"/>
                <a:sym typeface="Calibri" pitchFamily="34" charset="0"/>
              </a:defRPr>
            </a:lvl2pPr>
            <a:lvl3pPr marL="1143000" indent="-228600" algn="l" rtl="0" eaLnBrk="0" fontAlgn="base" hangingPunct="0">
              <a:spcBef>
                <a:spcPts val="600"/>
              </a:spcBef>
              <a:spcAft>
                <a:spcPct val="0"/>
              </a:spcAft>
              <a:buClr>
                <a:srgbClr val="000000"/>
              </a:buClr>
              <a:buSzPct val="100000"/>
              <a:buFont typeface="Arial" pitchFamily="34" charset="0"/>
              <a:buChar char="•"/>
              <a:defRPr sz="2400">
                <a:solidFill>
                  <a:schemeClr val="tx1"/>
                </a:solidFill>
                <a:latin typeface="+mn-lt"/>
                <a:ea typeface="+mn-ea"/>
                <a:cs typeface="+mn-cs"/>
                <a:sym typeface="Calibri" pitchFamily="34" charset="0"/>
              </a:defRPr>
            </a:lvl3pPr>
            <a:lvl4pPr marL="16002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4pPr>
            <a:lvl5pPr marL="20574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5pPr>
            <a:lvl6pPr marL="25146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6pPr>
            <a:lvl7pPr marL="29718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7pPr>
            <a:lvl8pPr marL="34290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8pPr>
            <a:lvl9pPr marL="3886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9pPr>
          </a:lstStyle>
          <a:p>
            <a:pPr marL="457200" lvl="1" indent="0">
              <a:spcBef>
                <a:spcPts val="600"/>
              </a:spcBef>
              <a:spcAft>
                <a:spcPts val="800"/>
              </a:spcAft>
              <a:buFont typeface="Arial" pitchFamily="34" charset="0"/>
              <a:buNone/>
              <a:defRPr/>
            </a:pPr>
            <a:endParaRPr lang="en-NZ" sz="1200" kern="0" dirty="0" smtClean="0">
              <a:solidFill>
                <a:srgbClr val="000000"/>
              </a:solidFill>
            </a:endParaRPr>
          </a:p>
          <a:p>
            <a:pPr marL="857250" lvl="1" indent="-457200">
              <a:spcBef>
                <a:spcPts val="600"/>
              </a:spcBef>
              <a:spcAft>
                <a:spcPts val="800"/>
              </a:spcAft>
              <a:buFont typeface="Arial" pitchFamily="34" charset="0"/>
              <a:buAutoNum type="arabicPeriod"/>
              <a:defRPr/>
            </a:pPr>
            <a:endParaRPr lang="en-NZ" sz="1600" kern="0" dirty="0">
              <a:solidFill>
                <a:srgbClr val="000000"/>
              </a:solidFill>
            </a:endParaRPr>
          </a:p>
        </p:txBody>
      </p:sp>
      <p:sp>
        <p:nvSpPr>
          <p:cNvPr id="4" name="Rectangle 3"/>
          <p:cNvSpPr/>
          <p:nvPr/>
        </p:nvSpPr>
        <p:spPr>
          <a:xfrm>
            <a:off x="395288" y="2133600"/>
            <a:ext cx="3490912" cy="3970318"/>
          </a:xfrm>
          <a:prstGeom prst="rect">
            <a:avLst/>
          </a:prstGeom>
        </p:spPr>
        <p:txBody>
          <a:bodyPr wrap="square">
            <a:spAutoFit/>
          </a:bodyPr>
          <a:lstStyle/>
          <a:p>
            <a:pPr marL="342900" indent="-342900">
              <a:buClr>
                <a:srgbClr val="FF0000"/>
              </a:buClr>
              <a:buFont typeface="Wingdings" panose="05000000000000000000" pitchFamily="2" charset="2"/>
              <a:buChar char="Ø"/>
            </a:pPr>
            <a:r>
              <a:rPr lang="zh-CN" altLang="en-US" dirty="0">
                <a:solidFill>
                  <a:srgbClr val="FF0000"/>
                </a:solidFill>
              </a:rPr>
              <a:t>教育</a:t>
            </a:r>
            <a:r>
              <a:rPr lang="zh-CN" altLang="en-US" dirty="0">
                <a:solidFill>
                  <a:srgbClr val="333399">
                    <a:lumMod val="75000"/>
                  </a:srgbClr>
                </a:solidFill>
              </a:rPr>
              <a:t>质量全球第一（联合国人类发展指数报告</a:t>
            </a:r>
            <a:r>
              <a:rPr lang="zh-CN" altLang="en-US" dirty="0" smtClean="0">
                <a:solidFill>
                  <a:srgbClr val="333399">
                    <a:lumMod val="75000"/>
                  </a:srgbClr>
                </a:solidFill>
              </a:rPr>
              <a:t>）</a:t>
            </a:r>
            <a:endParaRPr lang="en-US" altLang="zh-CN" dirty="0" smtClean="0">
              <a:solidFill>
                <a:srgbClr val="333399">
                  <a:lumMod val="75000"/>
                </a:srgbClr>
              </a:solidFill>
            </a:endParaRPr>
          </a:p>
          <a:p>
            <a:pPr marL="342900" indent="-342900">
              <a:buClr>
                <a:srgbClr val="FF0000"/>
              </a:buClr>
              <a:buFont typeface="Wingdings" panose="05000000000000000000" pitchFamily="2" charset="2"/>
              <a:buChar char="Ø"/>
            </a:pPr>
            <a:endParaRPr lang="en-NZ" dirty="0">
              <a:solidFill>
                <a:srgbClr val="333399">
                  <a:lumMod val="75000"/>
                </a:srgbClr>
              </a:solidFill>
            </a:endParaRPr>
          </a:p>
          <a:p>
            <a:pPr marL="342900" indent="-342900">
              <a:buClr>
                <a:srgbClr val="FF0000"/>
              </a:buClr>
              <a:buFont typeface="Wingdings" panose="05000000000000000000" pitchFamily="2" charset="2"/>
              <a:buChar char="Ø"/>
            </a:pPr>
            <a:r>
              <a:rPr lang="zh-CN" altLang="en-US" dirty="0">
                <a:solidFill>
                  <a:srgbClr val="FF0000"/>
                </a:solidFill>
              </a:rPr>
              <a:t>繁荣的经济</a:t>
            </a:r>
            <a:r>
              <a:rPr lang="zh-CN" altLang="en-US" dirty="0">
                <a:solidFill>
                  <a:srgbClr val="333399">
                    <a:lumMod val="75000"/>
                  </a:srgbClr>
                </a:solidFill>
              </a:rPr>
              <a:t>和</a:t>
            </a:r>
            <a:r>
              <a:rPr lang="zh-CN" altLang="en-US" dirty="0">
                <a:solidFill>
                  <a:srgbClr val="FF0000"/>
                </a:solidFill>
              </a:rPr>
              <a:t>高质量的生活</a:t>
            </a:r>
            <a:r>
              <a:rPr lang="zh-CN" altLang="en-US" dirty="0">
                <a:solidFill>
                  <a:srgbClr val="333399">
                    <a:lumMod val="75000"/>
                  </a:srgbClr>
                </a:solidFill>
              </a:rPr>
              <a:t>，全球前三</a:t>
            </a:r>
            <a:r>
              <a:rPr lang="en-NZ" dirty="0">
                <a:solidFill>
                  <a:srgbClr val="333399">
                    <a:lumMod val="75000"/>
                  </a:srgbClr>
                </a:solidFill>
              </a:rPr>
              <a:t> </a:t>
            </a:r>
            <a:r>
              <a:rPr lang="zh-CN" altLang="en-US" dirty="0">
                <a:solidFill>
                  <a:srgbClr val="333399">
                    <a:lumMod val="75000"/>
                  </a:srgbClr>
                </a:solidFill>
              </a:rPr>
              <a:t>（英国国际智库组织）</a:t>
            </a:r>
            <a:endParaRPr lang="en-US" altLang="zh-CN" dirty="0">
              <a:solidFill>
                <a:srgbClr val="333399">
                  <a:lumMod val="75000"/>
                </a:srgbClr>
              </a:solidFill>
            </a:endParaRPr>
          </a:p>
          <a:p>
            <a:pPr marL="342900" indent="-342900">
              <a:buClr>
                <a:srgbClr val="FF0000"/>
              </a:buClr>
              <a:buFont typeface="Wingdings" panose="05000000000000000000" pitchFamily="2" charset="2"/>
              <a:buChar char="Ø"/>
            </a:pPr>
            <a:endParaRPr lang="en-US" altLang="zh-CN" dirty="0" smtClean="0">
              <a:solidFill>
                <a:srgbClr val="333399">
                  <a:lumMod val="75000"/>
                </a:srgbClr>
              </a:solidFill>
            </a:endParaRPr>
          </a:p>
          <a:p>
            <a:pPr marL="342900" indent="-342900">
              <a:buClr>
                <a:srgbClr val="FF0000"/>
              </a:buClr>
              <a:buFont typeface="Wingdings" panose="05000000000000000000" pitchFamily="2" charset="2"/>
              <a:buChar char="Ø"/>
            </a:pPr>
            <a:r>
              <a:rPr lang="zh-CN" altLang="en-US" dirty="0" smtClean="0">
                <a:solidFill>
                  <a:srgbClr val="333399">
                    <a:lumMod val="75000"/>
                  </a:srgbClr>
                </a:solidFill>
              </a:rPr>
              <a:t>全</a:t>
            </a:r>
            <a:r>
              <a:rPr lang="zh-CN" altLang="en-US" dirty="0">
                <a:solidFill>
                  <a:srgbClr val="333399">
                    <a:lumMod val="75000"/>
                  </a:srgbClr>
                </a:solidFill>
              </a:rPr>
              <a:t>球最廉洁的国家（国际反贪污组织“透明国际”</a:t>
            </a:r>
            <a:r>
              <a:rPr lang="zh-CN" altLang="en-US" dirty="0" smtClean="0">
                <a:solidFill>
                  <a:srgbClr val="333399">
                    <a:lumMod val="75000"/>
                  </a:srgbClr>
                </a:solidFill>
              </a:rPr>
              <a:t>）</a:t>
            </a:r>
            <a:endParaRPr lang="en-US" altLang="zh-CN" dirty="0" smtClean="0">
              <a:solidFill>
                <a:srgbClr val="333399">
                  <a:lumMod val="75000"/>
                </a:srgbClr>
              </a:solidFill>
            </a:endParaRPr>
          </a:p>
          <a:p>
            <a:pPr marL="342900" indent="-342900">
              <a:buClr>
                <a:srgbClr val="FF0000"/>
              </a:buClr>
              <a:buFont typeface="Wingdings" panose="05000000000000000000" pitchFamily="2" charset="2"/>
              <a:buChar char="Ø"/>
            </a:pPr>
            <a:endParaRPr lang="en-NZ" dirty="0">
              <a:solidFill>
                <a:srgbClr val="333399">
                  <a:lumMod val="75000"/>
                </a:srgbClr>
              </a:solidFill>
            </a:endParaRPr>
          </a:p>
          <a:p>
            <a:pPr marL="342900" indent="-342900">
              <a:buClr>
                <a:srgbClr val="FF0000"/>
              </a:buClr>
              <a:buFont typeface="Wingdings" panose="05000000000000000000" pitchFamily="2" charset="2"/>
              <a:buChar char="Ø"/>
            </a:pPr>
            <a:r>
              <a:rPr lang="zh-CN" altLang="en-US" dirty="0">
                <a:solidFill>
                  <a:srgbClr val="333399">
                    <a:lumMod val="75000"/>
                  </a:srgbClr>
                </a:solidFill>
              </a:rPr>
              <a:t>营商便利，全球第二（英国国际智库组织</a:t>
            </a:r>
            <a:r>
              <a:rPr lang="zh-CN" altLang="en-US" dirty="0" smtClean="0">
                <a:solidFill>
                  <a:srgbClr val="333399">
                    <a:lumMod val="75000"/>
                  </a:srgbClr>
                </a:solidFill>
              </a:rPr>
              <a:t>）</a:t>
            </a:r>
            <a:endParaRPr lang="en-US" altLang="zh-CN" dirty="0" smtClean="0">
              <a:solidFill>
                <a:srgbClr val="333399">
                  <a:lumMod val="75000"/>
                </a:srgbClr>
              </a:solidFill>
            </a:endParaRPr>
          </a:p>
          <a:p>
            <a:pPr>
              <a:buClr>
                <a:srgbClr val="FF0000"/>
              </a:buClr>
            </a:pPr>
            <a:endParaRPr lang="en-NZ" dirty="0">
              <a:solidFill>
                <a:srgbClr val="333399">
                  <a:lumMod val="75000"/>
                </a:srgbClr>
              </a:solidFill>
            </a:endParaRPr>
          </a:p>
          <a:p>
            <a:pPr marL="342900" indent="-342900">
              <a:buClr>
                <a:srgbClr val="FF0000"/>
              </a:buClr>
              <a:buFont typeface="Wingdings" panose="05000000000000000000" pitchFamily="2" charset="2"/>
              <a:buChar char="Ø"/>
            </a:pPr>
            <a:r>
              <a:rPr lang="zh-CN" altLang="en-US" dirty="0">
                <a:solidFill>
                  <a:srgbClr val="333399">
                    <a:lumMod val="75000"/>
                  </a:srgbClr>
                </a:solidFill>
              </a:rPr>
              <a:t>多元文化、相处和睦</a:t>
            </a:r>
            <a:endParaRPr lang="en-NZ" dirty="0">
              <a:solidFill>
                <a:srgbClr val="333399">
                  <a:lumMod val="75000"/>
                </a:srgbClr>
              </a:solidFill>
            </a:endParaRPr>
          </a:p>
        </p:txBody>
      </p:sp>
      <p:pic>
        <p:nvPicPr>
          <p:cNvPr id="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56452" y="1819970"/>
            <a:ext cx="3711363" cy="504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70365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6" name="Content Placeholder 5"/>
          <p:cNvSpPr>
            <a:spLocks noGrp="1"/>
          </p:cNvSpPr>
          <p:nvPr>
            <p:ph idx="1"/>
          </p:nvPr>
        </p:nvSpPr>
        <p:spPr/>
        <p:txBody>
          <a:bodyPr/>
          <a:lstStyle/>
          <a:p>
            <a:endParaRPr lang="en-NZ" dirty="0"/>
          </a:p>
        </p:txBody>
      </p:sp>
      <p:pic>
        <p:nvPicPr>
          <p:cNvPr id="7" name="Picture 6"/>
          <p:cNvPicPr>
            <a:picLocks noChangeAspect="1"/>
          </p:cNvPicPr>
          <p:nvPr/>
        </p:nvPicPr>
        <p:blipFill>
          <a:blip r:embed="rId2"/>
          <a:stretch>
            <a:fillRect/>
          </a:stretch>
        </p:blipFill>
        <p:spPr>
          <a:xfrm>
            <a:off x="304800" y="-22174"/>
            <a:ext cx="7425020" cy="6880174"/>
          </a:xfrm>
          <a:prstGeom prst="rect">
            <a:avLst/>
          </a:prstGeom>
        </p:spPr>
      </p:pic>
    </p:spTree>
    <p:extLst>
      <p:ext uri="{BB962C8B-B14F-4D97-AF65-F5344CB8AC3E}">
        <p14:creationId xmlns:p14="http://schemas.microsoft.com/office/powerpoint/2010/main" val="40162235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395288" y="762964"/>
            <a:ext cx="8229600" cy="76103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rtl="0" eaLnBrk="0" fontAlgn="base" hangingPunct="0">
              <a:spcBef>
                <a:spcPct val="0"/>
              </a:spcBef>
              <a:spcAft>
                <a:spcPct val="0"/>
              </a:spcAft>
              <a:defRPr sz="3200" b="1">
                <a:solidFill>
                  <a:schemeClr val="tx1"/>
                </a:solidFill>
                <a:latin typeface="+mj-lt"/>
                <a:ea typeface="+mj-ea"/>
                <a:cs typeface="+mj-cs"/>
                <a:sym typeface="Georgia" pitchFamily="18" charset="0"/>
              </a:defRPr>
            </a:lvl1pPr>
            <a:lvl2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2pPr>
            <a:lvl3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3pPr>
            <a:lvl4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4pPr>
            <a:lvl5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5pPr>
            <a:lvl6pPr marL="4572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6pPr>
            <a:lvl7pPr marL="9144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7pPr>
            <a:lvl8pPr marL="13716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8pPr>
            <a:lvl9pPr marL="18288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9pPr>
          </a:lstStyle>
          <a:p>
            <a:r>
              <a:rPr lang="zh-CN" altLang="en-US" dirty="0" smtClean="0">
                <a:solidFill>
                  <a:srgbClr val="FF0000"/>
                </a:solidFill>
              </a:rPr>
              <a:t>科学学院</a:t>
            </a:r>
            <a:endParaRPr lang="en-NZ" dirty="0">
              <a:solidFill>
                <a:srgbClr val="FF0000"/>
              </a:solidFill>
            </a:endParaRPr>
          </a:p>
        </p:txBody>
      </p:sp>
      <p:sp>
        <p:nvSpPr>
          <p:cNvPr id="3" name="Content Placeholder 2"/>
          <p:cNvSpPr txBox="1">
            <a:spLocks/>
          </p:cNvSpPr>
          <p:nvPr/>
        </p:nvSpPr>
        <p:spPr>
          <a:xfrm>
            <a:off x="684213" y="1700213"/>
            <a:ext cx="8362950" cy="4454525"/>
          </a:xfrm>
          <a:prstGeom prst="rect">
            <a:avLst/>
          </a:prstGeom>
        </p:spPr>
        <p:txBody>
          <a:bodyPr/>
          <a:lstStyle>
            <a:lvl1pPr marL="342900" indent="-342900" algn="l" rtl="0" eaLnBrk="0" fontAlgn="base" hangingPunct="0">
              <a:spcBef>
                <a:spcPts val="800"/>
              </a:spcBef>
              <a:spcAft>
                <a:spcPct val="0"/>
              </a:spcAft>
              <a:buClr>
                <a:srgbClr val="000000"/>
              </a:buClr>
              <a:buSzPct val="100000"/>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ts val="700"/>
              </a:spcBef>
              <a:spcAft>
                <a:spcPct val="0"/>
              </a:spcAft>
              <a:buClr>
                <a:srgbClr val="000000"/>
              </a:buClr>
              <a:buSzPct val="100000"/>
              <a:buFont typeface="Arial" pitchFamily="34" charset="0"/>
              <a:buChar char="–"/>
              <a:defRPr sz="2800">
                <a:solidFill>
                  <a:schemeClr val="tx1"/>
                </a:solidFill>
                <a:latin typeface="+mn-lt"/>
                <a:ea typeface="+mn-ea"/>
                <a:cs typeface="+mn-cs"/>
                <a:sym typeface="Calibri" pitchFamily="34" charset="0"/>
              </a:defRPr>
            </a:lvl2pPr>
            <a:lvl3pPr marL="1143000" indent="-228600" algn="l" rtl="0" eaLnBrk="0" fontAlgn="base" hangingPunct="0">
              <a:spcBef>
                <a:spcPts val="600"/>
              </a:spcBef>
              <a:spcAft>
                <a:spcPct val="0"/>
              </a:spcAft>
              <a:buClr>
                <a:srgbClr val="000000"/>
              </a:buClr>
              <a:buSzPct val="100000"/>
              <a:buFont typeface="Arial" pitchFamily="34" charset="0"/>
              <a:buChar char="•"/>
              <a:defRPr sz="2400">
                <a:solidFill>
                  <a:schemeClr val="tx1"/>
                </a:solidFill>
                <a:latin typeface="+mn-lt"/>
                <a:ea typeface="+mn-ea"/>
                <a:cs typeface="+mn-cs"/>
                <a:sym typeface="Calibri" pitchFamily="34" charset="0"/>
              </a:defRPr>
            </a:lvl3pPr>
            <a:lvl4pPr marL="16002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4pPr>
            <a:lvl5pPr marL="20574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5pPr>
            <a:lvl6pPr marL="25146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6pPr>
            <a:lvl7pPr marL="29718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7pPr>
            <a:lvl8pPr marL="34290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8pPr>
            <a:lvl9pPr marL="3886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9pPr>
          </a:lstStyle>
          <a:p>
            <a:pPr marL="400050" lvl="1" indent="0">
              <a:spcBef>
                <a:spcPts val="600"/>
              </a:spcBef>
              <a:spcAft>
                <a:spcPts val="800"/>
              </a:spcAft>
              <a:buFont typeface="Arial" pitchFamily="34" charset="0"/>
              <a:buNone/>
              <a:defRPr/>
            </a:pPr>
            <a:endParaRPr lang="en-NZ" sz="1600" kern="0" dirty="0">
              <a:solidFill>
                <a:srgbClr val="000000"/>
              </a:solidFill>
            </a:endParaRPr>
          </a:p>
        </p:txBody>
      </p:sp>
      <p:sp>
        <p:nvSpPr>
          <p:cNvPr id="5" name="TextBox 4"/>
          <p:cNvSpPr txBox="1"/>
          <p:nvPr/>
        </p:nvSpPr>
        <p:spPr>
          <a:xfrm>
            <a:off x="395288" y="1700213"/>
            <a:ext cx="5900879" cy="4585871"/>
          </a:xfrm>
          <a:prstGeom prst="rect">
            <a:avLst/>
          </a:prstGeom>
          <a:noFill/>
        </p:spPr>
        <p:txBody>
          <a:bodyPr wrap="square" rtlCol="0">
            <a:spAutoFit/>
          </a:bodyPr>
          <a:lstStyle/>
          <a:p>
            <a:pPr>
              <a:lnSpc>
                <a:spcPct val="150000"/>
              </a:lnSpc>
              <a:buClr>
                <a:srgbClr val="FF0000"/>
              </a:buClr>
            </a:pPr>
            <a:r>
              <a:rPr lang="zh-CN" altLang="en-US" sz="1600" dirty="0">
                <a:solidFill>
                  <a:schemeClr val="accent6">
                    <a:lumMod val="75000"/>
                  </a:schemeClr>
                </a:solidFill>
              </a:rPr>
              <a:t>坎特伯雷大学科学学院由生物、化学、地理地质、物理、天文学、心理学、沟通障碍研究所、水资源管理中心、南极研究中心等部门组成。</a:t>
            </a:r>
            <a:endParaRPr lang="en-US" altLang="zh-CN" sz="1600" dirty="0">
              <a:solidFill>
                <a:schemeClr val="accent6">
                  <a:lumMod val="75000"/>
                </a:schemeClr>
              </a:solidFill>
            </a:endParaRPr>
          </a:p>
          <a:p>
            <a:pPr>
              <a:lnSpc>
                <a:spcPct val="150000"/>
              </a:lnSpc>
              <a:buClr>
                <a:srgbClr val="FF0000"/>
              </a:buClr>
            </a:pPr>
            <a:r>
              <a:rPr lang="zh-CN" altLang="en-US" sz="1600" dirty="0">
                <a:solidFill>
                  <a:schemeClr val="accent6">
                    <a:lumMod val="75000"/>
                  </a:schemeClr>
                </a:solidFill>
              </a:rPr>
              <a:t>学院研究项目广泛：应用于痕量分析的光谱研究（</a:t>
            </a:r>
            <a:r>
              <a:rPr lang="en-US" altLang="zh-CN" sz="1600" dirty="0">
                <a:solidFill>
                  <a:schemeClr val="accent6">
                    <a:lumMod val="75000"/>
                  </a:schemeClr>
                </a:solidFill>
              </a:rPr>
              <a:t>SIFT</a:t>
            </a:r>
            <a:r>
              <a:rPr lang="zh-CN" altLang="en-US" sz="1600" dirty="0">
                <a:solidFill>
                  <a:schemeClr val="accent6">
                    <a:lumMod val="75000"/>
                  </a:schemeClr>
                </a:solidFill>
              </a:rPr>
              <a:t>）、新西兰独特的生态环境研究、暴露于环境化学物质中的人文地理研究、蛋白生物化学研究、分子生物学研究、火山研究、心理过程的神经化学研究、海洋动物生物活性化合物研究、南极研究、食品化学和毒理学研究等。</a:t>
            </a:r>
            <a:endParaRPr lang="en-US" altLang="zh-CN" sz="1600" dirty="0">
              <a:solidFill>
                <a:schemeClr val="accent6">
                  <a:lumMod val="75000"/>
                </a:schemeClr>
              </a:solidFill>
            </a:endParaRPr>
          </a:p>
          <a:p>
            <a:pPr>
              <a:buClr>
                <a:srgbClr val="FF0000"/>
              </a:buClr>
            </a:pPr>
            <a:endParaRPr lang="en-US" altLang="zh-CN" sz="1000" b="1" dirty="0">
              <a:solidFill>
                <a:schemeClr val="accent6">
                  <a:lumMod val="75000"/>
                </a:schemeClr>
              </a:solidFill>
            </a:endParaRPr>
          </a:p>
          <a:p>
            <a:pPr marL="285750" indent="-285750">
              <a:lnSpc>
                <a:spcPct val="150000"/>
              </a:lnSpc>
              <a:buClr>
                <a:srgbClr val="FF0000"/>
              </a:buClr>
              <a:buFont typeface="Wingdings" panose="05000000000000000000" pitchFamily="2" charset="2"/>
              <a:buChar char="Ø"/>
            </a:pPr>
            <a:r>
              <a:rPr lang="zh-CN" altLang="en-US" sz="1200" b="1" dirty="0">
                <a:solidFill>
                  <a:schemeClr val="accent6">
                    <a:lumMod val="75000"/>
                  </a:schemeClr>
                </a:solidFill>
              </a:rPr>
              <a:t>新西兰</a:t>
            </a:r>
            <a:r>
              <a:rPr lang="zh-CN" altLang="en-US" sz="1200" b="1" dirty="0">
                <a:solidFill>
                  <a:srgbClr val="FF0000"/>
                </a:solidFill>
              </a:rPr>
              <a:t>第一</a:t>
            </a:r>
            <a:r>
              <a:rPr lang="zh-CN" altLang="en-US" sz="1200" b="1" dirty="0">
                <a:solidFill>
                  <a:schemeClr val="accent6">
                    <a:lumMod val="75000"/>
                  </a:schemeClr>
                </a:solidFill>
              </a:rPr>
              <a:t>的</a:t>
            </a:r>
            <a:r>
              <a:rPr lang="zh-CN" altLang="en-US" sz="1200" b="1" dirty="0">
                <a:solidFill>
                  <a:srgbClr val="FF0000"/>
                </a:solidFill>
              </a:rPr>
              <a:t>生物</a:t>
            </a:r>
            <a:r>
              <a:rPr lang="zh-CN" altLang="en-US" sz="1200" b="1" dirty="0">
                <a:solidFill>
                  <a:schemeClr val="accent6">
                    <a:lumMod val="75000"/>
                  </a:schemeClr>
                </a:solidFill>
              </a:rPr>
              <a:t>研究  </a:t>
            </a:r>
            <a:endParaRPr lang="en-US" altLang="zh-CN" sz="1200" b="1" dirty="0">
              <a:solidFill>
                <a:schemeClr val="accent6">
                  <a:lumMod val="75000"/>
                </a:schemeClr>
              </a:solidFill>
            </a:endParaRPr>
          </a:p>
          <a:p>
            <a:pPr marL="285750" indent="-285750">
              <a:lnSpc>
                <a:spcPct val="150000"/>
              </a:lnSpc>
              <a:buClr>
                <a:srgbClr val="FF0000"/>
              </a:buClr>
              <a:buFont typeface="Wingdings" panose="05000000000000000000" pitchFamily="2" charset="2"/>
              <a:buChar char="Ø"/>
            </a:pPr>
            <a:r>
              <a:rPr lang="zh-CN" altLang="en-US" sz="1200" b="1" dirty="0">
                <a:solidFill>
                  <a:schemeClr val="accent6">
                    <a:lumMod val="75000"/>
                  </a:schemeClr>
                </a:solidFill>
              </a:rPr>
              <a:t>新西兰前两名的</a:t>
            </a:r>
            <a:r>
              <a:rPr lang="zh-CN" altLang="en-US" sz="1200" b="1" dirty="0">
                <a:solidFill>
                  <a:srgbClr val="FF0000"/>
                </a:solidFill>
              </a:rPr>
              <a:t>化学</a:t>
            </a:r>
            <a:r>
              <a:rPr lang="zh-CN" altLang="en-US" sz="1200" b="1" dirty="0">
                <a:solidFill>
                  <a:schemeClr val="accent6">
                    <a:lumMod val="75000"/>
                  </a:schemeClr>
                </a:solidFill>
              </a:rPr>
              <a:t>研究  </a:t>
            </a:r>
            <a:endParaRPr lang="en-US" altLang="zh-CN" sz="1200" b="1" dirty="0">
              <a:solidFill>
                <a:schemeClr val="accent6">
                  <a:lumMod val="75000"/>
                </a:schemeClr>
              </a:solidFill>
            </a:endParaRPr>
          </a:p>
          <a:p>
            <a:pPr marL="285750" indent="-285750">
              <a:lnSpc>
                <a:spcPct val="150000"/>
              </a:lnSpc>
              <a:buClr>
                <a:srgbClr val="FF0000"/>
              </a:buClr>
              <a:buFont typeface="Wingdings" panose="05000000000000000000" pitchFamily="2" charset="2"/>
              <a:buChar char="Ø"/>
            </a:pPr>
            <a:r>
              <a:rPr lang="zh-CN" altLang="en-US" sz="1200" b="1" dirty="0">
                <a:solidFill>
                  <a:schemeClr val="accent6">
                    <a:lumMod val="75000"/>
                  </a:schemeClr>
                </a:solidFill>
              </a:rPr>
              <a:t>新西兰前三的</a:t>
            </a:r>
            <a:r>
              <a:rPr lang="zh-CN" altLang="en-US" sz="1200" b="1" dirty="0">
                <a:solidFill>
                  <a:srgbClr val="FF0000"/>
                </a:solidFill>
              </a:rPr>
              <a:t>物理、统计学</a:t>
            </a:r>
            <a:r>
              <a:rPr lang="zh-CN" altLang="en-US" sz="1200" b="1" dirty="0">
                <a:solidFill>
                  <a:schemeClr val="accent6">
                    <a:lumMod val="75000"/>
                  </a:schemeClr>
                </a:solidFill>
              </a:rPr>
              <a:t>研究</a:t>
            </a:r>
            <a:endParaRPr lang="en-US" altLang="zh-CN" sz="1200" b="1" dirty="0">
              <a:solidFill>
                <a:srgbClr val="FF0000"/>
              </a:solidFill>
            </a:endParaRPr>
          </a:p>
          <a:p>
            <a:pPr marL="285750" indent="-285750">
              <a:lnSpc>
                <a:spcPct val="150000"/>
              </a:lnSpc>
              <a:buClr>
                <a:srgbClr val="FF0000"/>
              </a:buClr>
              <a:buFont typeface="Wingdings" panose="05000000000000000000" pitchFamily="2" charset="2"/>
              <a:buChar char="Ø"/>
            </a:pPr>
            <a:r>
              <a:rPr lang="zh-CN" altLang="en-US" sz="1200" b="1" dirty="0">
                <a:solidFill>
                  <a:srgbClr val="333399">
                    <a:lumMod val="75000"/>
                  </a:srgbClr>
                </a:solidFill>
              </a:rPr>
              <a:t>世界</a:t>
            </a:r>
            <a:r>
              <a:rPr lang="en-US" altLang="zh-CN" sz="1200" b="1" dirty="0">
                <a:solidFill>
                  <a:srgbClr val="333399">
                    <a:lumMod val="75000"/>
                  </a:srgbClr>
                </a:solidFill>
              </a:rPr>
              <a:t>200</a:t>
            </a:r>
            <a:r>
              <a:rPr lang="zh-CN" altLang="en-US" sz="1200" b="1" dirty="0">
                <a:solidFill>
                  <a:srgbClr val="333399">
                    <a:lumMod val="75000"/>
                  </a:srgbClr>
                </a:solidFill>
              </a:rPr>
              <a:t>强， 地球和海洋科学、环境科学、地理</a:t>
            </a:r>
            <a:r>
              <a:rPr lang="zh-CN" altLang="en-US" sz="1200" b="1" dirty="0" smtClean="0">
                <a:solidFill>
                  <a:srgbClr val="333399">
                    <a:lumMod val="75000"/>
                  </a:srgbClr>
                </a:solidFill>
              </a:rPr>
              <a:t>学</a:t>
            </a:r>
            <a:endParaRPr lang="en-US" altLang="zh-CN" b="1" dirty="0">
              <a:solidFill>
                <a:srgbClr val="FF0000"/>
              </a:solidFill>
            </a:endParaRPr>
          </a:p>
          <a:p>
            <a:pPr marL="285750" indent="-285750">
              <a:buClr>
                <a:srgbClr val="FF0000"/>
              </a:buClr>
              <a:buFont typeface="Wingdings" panose="05000000000000000000" pitchFamily="2" charset="2"/>
              <a:buChar char="Ø"/>
            </a:pPr>
            <a:endParaRPr lang="en-US" altLang="zh-CN" b="1" dirty="0" smtClean="0">
              <a:solidFill>
                <a:srgbClr val="333399">
                  <a:lumMod val="75000"/>
                </a:srgbClr>
              </a:solidFill>
            </a:endParaRPr>
          </a:p>
        </p:txBody>
      </p:sp>
      <p:pic>
        <p:nvPicPr>
          <p:cNvPr id="9" name="Picture 2" descr="E:\Chch and UC Photos\UC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3684" y="4521347"/>
            <a:ext cx="2111204" cy="17681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 name="Picture 9">
            <a:extLst>
              <a:ext uri="{FF2B5EF4-FFF2-40B4-BE49-F238E27FC236}">
                <a16:creationId xmlns:a16="http://schemas.microsoft.com/office/drawing/2014/main" id="{E74D7AA4-E511-4589-A3A3-7D4A5CD0B9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96167" y="2971800"/>
            <a:ext cx="2585414" cy="1286369"/>
          </a:xfrm>
          <a:prstGeom prst="rect">
            <a:avLst/>
          </a:prstGeom>
        </p:spPr>
      </p:pic>
    </p:spTree>
    <p:extLst>
      <p:ext uri="{BB962C8B-B14F-4D97-AF65-F5344CB8AC3E}">
        <p14:creationId xmlns:p14="http://schemas.microsoft.com/office/powerpoint/2010/main" val="27265125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pic>
        <p:nvPicPr>
          <p:cNvPr id="4" name="Picture 3"/>
          <p:cNvPicPr>
            <a:picLocks noChangeAspect="1"/>
          </p:cNvPicPr>
          <p:nvPr/>
        </p:nvPicPr>
        <p:blipFill>
          <a:blip r:embed="rId2"/>
          <a:stretch>
            <a:fillRect/>
          </a:stretch>
        </p:blipFill>
        <p:spPr>
          <a:xfrm>
            <a:off x="457200" y="243772"/>
            <a:ext cx="8229600" cy="6755817"/>
          </a:xfrm>
          <a:prstGeom prst="rect">
            <a:avLst/>
          </a:prstGeom>
        </p:spPr>
      </p:pic>
    </p:spTree>
    <p:extLst>
      <p:ext uri="{BB962C8B-B14F-4D97-AF65-F5344CB8AC3E}">
        <p14:creationId xmlns:p14="http://schemas.microsoft.com/office/powerpoint/2010/main" val="31888211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a:blip r:embed="rId2"/>
          <a:stretch>
            <a:fillRect/>
          </a:stretch>
        </p:blipFill>
        <p:spPr>
          <a:xfrm>
            <a:off x="118783" y="1600200"/>
            <a:ext cx="8906433" cy="3668712"/>
          </a:xfrm>
          <a:prstGeom prst="rect">
            <a:avLst/>
          </a:prstGeom>
        </p:spPr>
      </p:pic>
    </p:spTree>
    <p:extLst>
      <p:ext uri="{BB962C8B-B14F-4D97-AF65-F5344CB8AC3E}">
        <p14:creationId xmlns:p14="http://schemas.microsoft.com/office/powerpoint/2010/main" val="39462961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pic>
        <p:nvPicPr>
          <p:cNvPr id="4" name="Picture 3"/>
          <p:cNvPicPr>
            <a:picLocks noChangeAspect="1"/>
          </p:cNvPicPr>
          <p:nvPr/>
        </p:nvPicPr>
        <p:blipFill>
          <a:blip r:embed="rId2"/>
          <a:stretch>
            <a:fillRect/>
          </a:stretch>
        </p:blipFill>
        <p:spPr>
          <a:xfrm>
            <a:off x="457200" y="36718"/>
            <a:ext cx="6096000" cy="6830978"/>
          </a:xfrm>
          <a:prstGeom prst="rect">
            <a:avLst/>
          </a:prstGeom>
        </p:spPr>
      </p:pic>
    </p:spTree>
    <p:extLst>
      <p:ext uri="{BB962C8B-B14F-4D97-AF65-F5344CB8AC3E}">
        <p14:creationId xmlns:p14="http://schemas.microsoft.com/office/powerpoint/2010/main" val="34480862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395288" y="762000"/>
            <a:ext cx="82296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rtl="0" eaLnBrk="0" fontAlgn="base" hangingPunct="0">
              <a:spcBef>
                <a:spcPct val="0"/>
              </a:spcBef>
              <a:spcAft>
                <a:spcPct val="0"/>
              </a:spcAft>
              <a:defRPr sz="3200" b="1">
                <a:solidFill>
                  <a:schemeClr val="tx1"/>
                </a:solidFill>
                <a:latin typeface="+mj-lt"/>
                <a:ea typeface="+mj-ea"/>
                <a:cs typeface="+mj-cs"/>
                <a:sym typeface="Georgia" pitchFamily="18" charset="0"/>
              </a:defRPr>
            </a:lvl1pPr>
            <a:lvl2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2pPr>
            <a:lvl3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3pPr>
            <a:lvl4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4pPr>
            <a:lvl5pPr algn="l" rtl="0" eaLnBrk="0" fontAlgn="base" hangingPunct="0">
              <a:spcBef>
                <a:spcPct val="0"/>
              </a:spcBef>
              <a:spcAft>
                <a:spcPct val="0"/>
              </a:spcAft>
              <a:defRPr sz="3200" b="1">
                <a:solidFill>
                  <a:schemeClr val="tx1"/>
                </a:solidFill>
                <a:latin typeface="Georgia" charset="0"/>
                <a:ea typeface="ヒラギノ明朝 ProN W6" charset="0"/>
                <a:cs typeface="ヒラギノ明朝 ProN W6" charset="0"/>
                <a:sym typeface="Georgia" pitchFamily="18" charset="0"/>
              </a:defRPr>
            </a:lvl5pPr>
            <a:lvl6pPr marL="4572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6pPr>
            <a:lvl7pPr marL="9144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7pPr>
            <a:lvl8pPr marL="13716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8pPr>
            <a:lvl9pPr marL="1828800" algn="l" rtl="0" fontAlgn="base">
              <a:spcBef>
                <a:spcPct val="0"/>
              </a:spcBef>
              <a:spcAft>
                <a:spcPct val="0"/>
              </a:spcAft>
              <a:defRPr sz="3200" b="1">
                <a:solidFill>
                  <a:schemeClr val="tx1"/>
                </a:solidFill>
                <a:latin typeface="Georgia" charset="0"/>
                <a:ea typeface="ヒラギノ明朝 ProN W6" charset="0"/>
                <a:cs typeface="ヒラギノ明朝 ProN W6" charset="0"/>
                <a:sym typeface="Georgia" charset="0"/>
              </a:defRPr>
            </a:lvl9pPr>
          </a:lstStyle>
          <a:p>
            <a:r>
              <a:rPr lang="zh-CN" altLang="en-US" sz="2800" dirty="0">
                <a:solidFill>
                  <a:srgbClr val="FF0000"/>
                </a:solidFill>
              </a:rPr>
              <a:t>教</a:t>
            </a:r>
            <a:r>
              <a:rPr lang="zh-CN" altLang="en-US" sz="2800" dirty="0" smtClean="0">
                <a:solidFill>
                  <a:srgbClr val="FF0000"/>
                </a:solidFill>
              </a:rPr>
              <a:t>育</a:t>
            </a:r>
            <a:r>
              <a:rPr lang="zh-CN" altLang="en-US" sz="2800" dirty="0">
                <a:solidFill>
                  <a:srgbClr val="FF0000"/>
                </a:solidFill>
              </a:rPr>
              <a:t>、</a:t>
            </a:r>
            <a:r>
              <a:rPr lang="zh-CN" altLang="en-US" sz="2800" dirty="0" smtClean="0">
                <a:solidFill>
                  <a:srgbClr val="FF0000"/>
                </a:solidFill>
              </a:rPr>
              <a:t>健康和人类发展学院</a:t>
            </a:r>
            <a:endParaRPr lang="en-NZ" sz="2800" dirty="0">
              <a:solidFill>
                <a:srgbClr val="FF0000"/>
              </a:solidFill>
            </a:endParaRPr>
          </a:p>
        </p:txBody>
      </p:sp>
      <p:sp>
        <p:nvSpPr>
          <p:cNvPr id="3" name="Content Placeholder 2"/>
          <p:cNvSpPr txBox="1">
            <a:spLocks/>
          </p:cNvSpPr>
          <p:nvPr/>
        </p:nvSpPr>
        <p:spPr>
          <a:xfrm>
            <a:off x="684213" y="1700213"/>
            <a:ext cx="8362950" cy="4454525"/>
          </a:xfrm>
          <a:prstGeom prst="rect">
            <a:avLst/>
          </a:prstGeom>
        </p:spPr>
        <p:txBody>
          <a:bodyPr/>
          <a:lstStyle>
            <a:lvl1pPr marL="342900" indent="-342900" algn="l" rtl="0" eaLnBrk="0" fontAlgn="base" hangingPunct="0">
              <a:spcBef>
                <a:spcPts val="800"/>
              </a:spcBef>
              <a:spcAft>
                <a:spcPct val="0"/>
              </a:spcAft>
              <a:buClr>
                <a:srgbClr val="000000"/>
              </a:buClr>
              <a:buSzPct val="100000"/>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ts val="700"/>
              </a:spcBef>
              <a:spcAft>
                <a:spcPct val="0"/>
              </a:spcAft>
              <a:buClr>
                <a:srgbClr val="000000"/>
              </a:buClr>
              <a:buSzPct val="100000"/>
              <a:buFont typeface="Arial" pitchFamily="34" charset="0"/>
              <a:buChar char="–"/>
              <a:defRPr sz="2800">
                <a:solidFill>
                  <a:schemeClr val="tx1"/>
                </a:solidFill>
                <a:latin typeface="+mn-lt"/>
                <a:ea typeface="+mn-ea"/>
                <a:cs typeface="+mn-cs"/>
                <a:sym typeface="Calibri" pitchFamily="34" charset="0"/>
              </a:defRPr>
            </a:lvl2pPr>
            <a:lvl3pPr marL="1143000" indent="-228600" algn="l" rtl="0" eaLnBrk="0" fontAlgn="base" hangingPunct="0">
              <a:spcBef>
                <a:spcPts val="600"/>
              </a:spcBef>
              <a:spcAft>
                <a:spcPct val="0"/>
              </a:spcAft>
              <a:buClr>
                <a:srgbClr val="000000"/>
              </a:buClr>
              <a:buSzPct val="100000"/>
              <a:buFont typeface="Arial" pitchFamily="34" charset="0"/>
              <a:buChar char="•"/>
              <a:defRPr sz="2400">
                <a:solidFill>
                  <a:schemeClr val="tx1"/>
                </a:solidFill>
                <a:latin typeface="+mn-lt"/>
                <a:ea typeface="+mn-ea"/>
                <a:cs typeface="+mn-cs"/>
                <a:sym typeface="Calibri" pitchFamily="34" charset="0"/>
              </a:defRPr>
            </a:lvl3pPr>
            <a:lvl4pPr marL="16002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4pPr>
            <a:lvl5pPr marL="20574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5pPr>
            <a:lvl6pPr marL="25146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6pPr>
            <a:lvl7pPr marL="29718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7pPr>
            <a:lvl8pPr marL="34290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8pPr>
            <a:lvl9pPr marL="3886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9pPr>
          </a:lstStyle>
          <a:p>
            <a:pPr marL="400050" lvl="1" indent="0">
              <a:spcBef>
                <a:spcPts val="600"/>
              </a:spcBef>
              <a:spcAft>
                <a:spcPts val="800"/>
              </a:spcAft>
              <a:buFont typeface="Arial" pitchFamily="34" charset="0"/>
              <a:buNone/>
              <a:defRPr/>
            </a:pPr>
            <a:endParaRPr lang="en-NZ" sz="1600" kern="0" dirty="0">
              <a:solidFill>
                <a:srgbClr val="000000"/>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4407923"/>
            <a:ext cx="2592536" cy="2265917"/>
          </a:xfrm>
          <a:prstGeom prst="rect">
            <a:avLst/>
          </a:prstGeom>
          <a:ln>
            <a:noFill/>
          </a:ln>
          <a:effectLst>
            <a:outerShdw blurRad="292100" dist="139700" dir="2700000" algn="tl" rotWithShape="0">
              <a:srgbClr val="333333">
                <a:alpha val="65000"/>
              </a:srgbClr>
            </a:outerShdw>
          </a:effectLst>
        </p:spPr>
      </p:pic>
      <p:sp>
        <p:nvSpPr>
          <p:cNvPr id="4" name="Rectangle 3"/>
          <p:cNvSpPr/>
          <p:nvPr/>
        </p:nvSpPr>
        <p:spPr>
          <a:xfrm>
            <a:off x="395288" y="1700213"/>
            <a:ext cx="8445648" cy="4025717"/>
          </a:xfrm>
          <a:prstGeom prst="rect">
            <a:avLst/>
          </a:prstGeom>
        </p:spPr>
        <p:txBody>
          <a:bodyPr wrap="square">
            <a:spAutoFit/>
          </a:bodyPr>
          <a:lstStyle/>
          <a:p>
            <a:pPr marL="285750" lvl="1" indent="-285750">
              <a:spcBef>
                <a:spcPct val="20000"/>
              </a:spcBef>
              <a:buClr>
                <a:srgbClr val="FF0000"/>
              </a:buClr>
              <a:buFont typeface="Wingdings" panose="05000000000000000000" pitchFamily="2" charset="2"/>
              <a:buChar char="Ø"/>
            </a:pPr>
            <a:r>
              <a:rPr lang="zh-CN" altLang="en-US" b="1" dirty="0">
                <a:solidFill>
                  <a:srgbClr val="FF0000"/>
                </a:solidFill>
                <a:latin typeface="+mj-lt"/>
                <a:cs typeface="Arial" pitchFamily="34" charset="0"/>
              </a:rPr>
              <a:t>教育</a:t>
            </a:r>
            <a:r>
              <a:rPr lang="zh-CN" altLang="en-US" b="1" dirty="0" smtClean="0">
                <a:solidFill>
                  <a:srgbClr val="FF0000"/>
                </a:solidFill>
                <a:latin typeface="+mj-lt"/>
                <a:cs typeface="Arial" pitchFamily="34" charset="0"/>
              </a:rPr>
              <a:t>学 </a:t>
            </a:r>
            <a:r>
              <a:rPr lang="en-US" altLang="zh-CN" b="1" dirty="0" smtClean="0">
                <a:solidFill>
                  <a:schemeClr val="accent6">
                    <a:lumMod val="75000"/>
                  </a:schemeClr>
                </a:solidFill>
                <a:latin typeface="+mj-lt"/>
                <a:cs typeface="Arial" pitchFamily="34" charset="0"/>
              </a:rPr>
              <a:t>--</a:t>
            </a:r>
            <a:r>
              <a:rPr lang="zh-CN" altLang="en-US" b="1" dirty="0" smtClean="0">
                <a:solidFill>
                  <a:schemeClr val="accent6">
                    <a:lumMod val="75000"/>
                  </a:schemeClr>
                </a:solidFill>
                <a:latin typeface="+mj-lt"/>
                <a:cs typeface="Arial" pitchFamily="34" charset="0"/>
              </a:rPr>
              <a:t> </a:t>
            </a:r>
            <a:r>
              <a:rPr lang="en-GB" b="1" dirty="0" smtClean="0">
                <a:solidFill>
                  <a:schemeClr val="accent6">
                    <a:lumMod val="75000"/>
                  </a:schemeClr>
                </a:solidFill>
                <a:latin typeface="+mj-lt"/>
                <a:cs typeface="Arial" pitchFamily="34" charset="0"/>
              </a:rPr>
              <a:t> </a:t>
            </a:r>
            <a:r>
              <a:rPr lang="zh-CN" altLang="en-US" b="1" dirty="0">
                <a:solidFill>
                  <a:schemeClr val="accent6">
                    <a:lumMod val="75000"/>
                  </a:schemeClr>
                </a:solidFill>
                <a:latin typeface="+mj-lt"/>
                <a:cs typeface="Arial" pitchFamily="34" charset="0"/>
              </a:rPr>
              <a:t>世界前</a:t>
            </a:r>
            <a:r>
              <a:rPr lang="en-US" altLang="zh-CN" b="1" dirty="0">
                <a:solidFill>
                  <a:schemeClr val="accent6">
                    <a:lumMod val="75000"/>
                  </a:schemeClr>
                </a:solidFill>
                <a:latin typeface="+mj-lt"/>
                <a:cs typeface="Arial" pitchFamily="34" charset="0"/>
              </a:rPr>
              <a:t>200</a:t>
            </a:r>
            <a:r>
              <a:rPr lang="zh-CN" altLang="en-US" b="1" dirty="0" smtClean="0">
                <a:solidFill>
                  <a:schemeClr val="accent6">
                    <a:lumMod val="75000"/>
                  </a:schemeClr>
                </a:solidFill>
                <a:latin typeface="+mj-lt"/>
                <a:cs typeface="Arial" pitchFamily="34" charset="0"/>
              </a:rPr>
              <a:t>名  </a:t>
            </a:r>
            <a:r>
              <a:rPr lang="zh-CN" altLang="en-US" dirty="0" smtClean="0">
                <a:solidFill>
                  <a:schemeClr val="accent6">
                    <a:lumMod val="75000"/>
                  </a:schemeClr>
                </a:solidFill>
                <a:latin typeface="+mj-lt"/>
                <a:cs typeface="Arial" pitchFamily="34" charset="0"/>
              </a:rPr>
              <a:t>最新硕士专业： 一年</a:t>
            </a:r>
            <a:r>
              <a:rPr lang="en-US" altLang="zh-CN" dirty="0" smtClean="0">
                <a:solidFill>
                  <a:schemeClr val="accent6">
                    <a:lumMod val="75000"/>
                  </a:schemeClr>
                </a:solidFill>
                <a:latin typeface="+mj-lt"/>
                <a:cs typeface="Arial" pitchFamily="34" charset="0"/>
              </a:rPr>
              <a:t>180</a:t>
            </a:r>
            <a:r>
              <a:rPr lang="zh-CN" altLang="en-US" dirty="0" smtClean="0">
                <a:solidFill>
                  <a:schemeClr val="accent6">
                    <a:lumMod val="75000"/>
                  </a:schemeClr>
                </a:solidFill>
                <a:latin typeface="+mj-lt"/>
                <a:cs typeface="Arial" pitchFamily="34" charset="0"/>
              </a:rPr>
              <a:t>学分制</a:t>
            </a:r>
            <a:r>
              <a:rPr lang="en-US" altLang="zh-CN" dirty="0" smtClean="0">
                <a:solidFill>
                  <a:srgbClr val="FF0000"/>
                </a:solidFill>
                <a:latin typeface="+mj-lt"/>
                <a:cs typeface="Arial" pitchFamily="34" charset="0"/>
              </a:rPr>
              <a:t>MEd</a:t>
            </a:r>
          </a:p>
          <a:p>
            <a:pPr marL="285750" lvl="1" indent="-285750">
              <a:spcBef>
                <a:spcPct val="20000"/>
              </a:spcBef>
              <a:buClr>
                <a:srgbClr val="FF0000"/>
              </a:buClr>
              <a:buFont typeface="Wingdings" panose="05000000000000000000" pitchFamily="2" charset="2"/>
              <a:buChar char="Ø"/>
            </a:pPr>
            <a:endParaRPr lang="en-US" altLang="zh-CN" dirty="0">
              <a:solidFill>
                <a:schemeClr val="accent6">
                  <a:lumMod val="75000"/>
                </a:schemeClr>
              </a:solidFill>
              <a:latin typeface="+mj-lt"/>
              <a:cs typeface="Arial" pitchFamily="34" charset="0"/>
            </a:endParaRPr>
          </a:p>
          <a:p>
            <a:pPr marL="285750" lvl="1" indent="-285750">
              <a:spcBef>
                <a:spcPct val="20000"/>
              </a:spcBef>
              <a:buClr>
                <a:srgbClr val="FF0000"/>
              </a:buClr>
              <a:buFont typeface="Wingdings" panose="05000000000000000000" pitchFamily="2" charset="2"/>
              <a:buChar char="Ø"/>
            </a:pPr>
            <a:r>
              <a:rPr lang="zh-CN" altLang="en-US" b="1" dirty="0">
                <a:solidFill>
                  <a:srgbClr val="FF0000"/>
                </a:solidFill>
                <a:latin typeface="+mj-lt"/>
                <a:cs typeface="Arial" pitchFamily="34" charset="0"/>
              </a:rPr>
              <a:t>健康科学（非临床）  公共健康</a:t>
            </a:r>
            <a:r>
              <a:rPr lang="en-US" altLang="zh-CN" b="1" dirty="0">
                <a:solidFill>
                  <a:srgbClr val="FF0000"/>
                </a:solidFill>
                <a:latin typeface="+mj-lt"/>
                <a:cs typeface="Arial" pitchFamily="34" charset="0"/>
              </a:rPr>
              <a:t>- </a:t>
            </a:r>
            <a:r>
              <a:rPr lang="zh-CN" altLang="en-US" b="1" dirty="0">
                <a:solidFill>
                  <a:schemeClr val="accent6">
                    <a:lumMod val="75000"/>
                  </a:schemeClr>
                </a:solidFill>
                <a:latin typeface="+mj-lt"/>
                <a:cs typeface="Arial" pitchFamily="34" charset="0"/>
              </a:rPr>
              <a:t>新西兰研究</a:t>
            </a:r>
            <a:r>
              <a:rPr lang="zh-CN" altLang="en-US" b="1" dirty="0">
                <a:solidFill>
                  <a:srgbClr val="FF0000"/>
                </a:solidFill>
                <a:latin typeface="+mj-lt"/>
                <a:cs typeface="Arial" pitchFamily="34" charset="0"/>
              </a:rPr>
              <a:t>第一</a:t>
            </a:r>
            <a:r>
              <a:rPr lang="zh-CN" altLang="en-US" b="1" dirty="0" smtClean="0">
                <a:solidFill>
                  <a:srgbClr val="FF0000"/>
                </a:solidFill>
                <a:latin typeface="+mj-lt"/>
                <a:cs typeface="Arial" pitchFamily="34" charset="0"/>
              </a:rPr>
              <a:t>名</a:t>
            </a:r>
            <a:endParaRPr lang="en-US" altLang="zh-CN" b="1" dirty="0" smtClean="0">
              <a:solidFill>
                <a:srgbClr val="FF0000"/>
              </a:solidFill>
              <a:latin typeface="+mj-lt"/>
              <a:cs typeface="Arial" pitchFamily="34" charset="0"/>
            </a:endParaRPr>
          </a:p>
          <a:p>
            <a:pPr marL="285750" lvl="1" indent="-285750">
              <a:spcBef>
                <a:spcPct val="20000"/>
              </a:spcBef>
              <a:buClr>
                <a:srgbClr val="FF0000"/>
              </a:buClr>
              <a:buFont typeface="Wingdings" panose="05000000000000000000" pitchFamily="2" charset="2"/>
              <a:buChar char="Ø"/>
            </a:pPr>
            <a:endParaRPr lang="en-NZ" b="1" dirty="0">
              <a:solidFill>
                <a:srgbClr val="FF0000"/>
              </a:solidFill>
              <a:latin typeface="+mj-lt"/>
              <a:cs typeface="Arial" pitchFamily="34" charset="0"/>
            </a:endParaRPr>
          </a:p>
          <a:p>
            <a:pPr marL="285750" lvl="1" indent="-285750">
              <a:spcBef>
                <a:spcPct val="20000"/>
              </a:spcBef>
              <a:buClr>
                <a:srgbClr val="FF0000"/>
              </a:buClr>
              <a:buFont typeface="Wingdings" panose="05000000000000000000" pitchFamily="2" charset="2"/>
              <a:buChar char="Ø"/>
            </a:pPr>
            <a:r>
              <a:rPr lang="zh-CN" altLang="en-US" b="1" dirty="0">
                <a:solidFill>
                  <a:schemeClr val="accent6">
                    <a:lumMod val="75000"/>
                  </a:schemeClr>
                </a:solidFill>
                <a:latin typeface="+mj-lt"/>
                <a:cs typeface="Arial" pitchFamily="34" charset="0"/>
              </a:rPr>
              <a:t>对外英语教</a:t>
            </a:r>
            <a:r>
              <a:rPr lang="zh-CN" altLang="en-US" b="1" dirty="0" smtClean="0">
                <a:solidFill>
                  <a:schemeClr val="accent6">
                    <a:lumMod val="75000"/>
                  </a:schemeClr>
                </a:solidFill>
                <a:latin typeface="+mj-lt"/>
                <a:cs typeface="Arial" pitchFamily="34" charset="0"/>
              </a:rPr>
              <a:t>学 </a:t>
            </a:r>
            <a:r>
              <a:rPr lang="en-US" altLang="zh-CN" b="1" dirty="0" smtClean="0">
                <a:solidFill>
                  <a:srgbClr val="FF0000"/>
                </a:solidFill>
                <a:latin typeface="+mj-lt"/>
                <a:cs typeface="Arial" pitchFamily="34" charset="0"/>
              </a:rPr>
              <a:t>MTEOL</a:t>
            </a:r>
            <a:endParaRPr lang="en-US" altLang="zh-CN" b="1" dirty="0">
              <a:solidFill>
                <a:srgbClr val="FF0000"/>
              </a:solidFill>
              <a:latin typeface="+mj-lt"/>
              <a:cs typeface="Arial" pitchFamily="34" charset="0"/>
            </a:endParaRPr>
          </a:p>
          <a:p>
            <a:pPr marL="285750" lvl="1" indent="-285750">
              <a:spcBef>
                <a:spcPct val="20000"/>
              </a:spcBef>
              <a:buClr>
                <a:srgbClr val="FF0000"/>
              </a:buClr>
              <a:buFont typeface="Wingdings" panose="05000000000000000000" pitchFamily="2" charset="2"/>
              <a:buChar char="Ø"/>
            </a:pPr>
            <a:endParaRPr lang="en-NZ" b="1" dirty="0">
              <a:solidFill>
                <a:srgbClr val="FF0000"/>
              </a:solidFill>
              <a:latin typeface="+mj-lt"/>
              <a:cs typeface="Arial" pitchFamily="34" charset="0"/>
            </a:endParaRPr>
          </a:p>
          <a:p>
            <a:pPr marL="285750" lvl="1" indent="-285750">
              <a:spcBef>
                <a:spcPct val="20000"/>
              </a:spcBef>
              <a:buClr>
                <a:srgbClr val="FF0000"/>
              </a:buClr>
              <a:buFont typeface="Wingdings" panose="05000000000000000000" pitchFamily="2" charset="2"/>
              <a:buChar char="Ø"/>
            </a:pPr>
            <a:r>
              <a:rPr lang="zh-CN" altLang="en-US" b="1" dirty="0">
                <a:solidFill>
                  <a:srgbClr val="FF0000"/>
                </a:solidFill>
                <a:latin typeface="+mj-lt"/>
                <a:cs typeface="Arial" pitchFamily="34" charset="0"/>
              </a:rPr>
              <a:t>运动教练</a:t>
            </a:r>
            <a:r>
              <a:rPr lang="en-US" altLang="zh-CN" b="1" dirty="0" smtClean="0">
                <a:solidFill>
                  <a:srgbClr val="002060"/>
                </a:solidFill>
                <a:latin typeface="+mj-lt"/>
                <a:cs typeface="Arial" pitchFamily="34" charset="0"/>
              </a:rPr>
              <a:t>—</a:t>
            </a:r>
            <a:r>
              <a:rPr lang="zh-CN" altLang="en-US" b="1" dirty="0" smtClean="0">
                <a:solidFill>
                  <a:srgbClr val="002060"/>
                </a:solidFill>
                <a:latin typeface="+mj-lt"/>
                <a:cs typeface="Arial" pitchFamily="34" charset="0"/>
              </a:rPr>
              <a:t>注重</a:t>
            </a:r>
            <a:r>
              <a:rPr lang="zh-CN" altLang="en-US" b="1" dirty="0">
                <a:solidFill>
                  <a:srgbClr val="002060"/>
                </a:solidFill>
                <a:latin typeface="+mj-lt"/>
                <a:cs typeface="Arial" pitchFamily="34" charset="0"/>
              </a:rPr>
              <a:t>实</a:t>
            </a:r>
            <a:r>
              <a:rPr lang="zh-CN" altLang="en-US" b="1" dirty="0" smtClean="0">
                <a:solidFill>
                  <a:srgbClr val="002060"/>
                </a:solidFill>
                <a:latin typeface="+mj-lt"/>
                <a:cs typeface="Arial" pitchFamily="34" charset="0"/>
              </a:rPr>
              <a:t>践  每年</a:t>
            </a:r>
            <a:r>
              <a:rPr lang="zh-CN" altLang="en-US" b="1" dirty="0" smtClean="0">
                <a:solidFill>
                  <a:srgbClr val="FF0000"/>
                </a:solidFill>
                <a:latin typeface="+mj-lt"/>
                <a:cs typeface="Arial" pitchFamily="34" charset="0"/>
              </a:rPr>
              <a:t>平均超过</a:t>
            </a:r>
            <a:r>
              <a:rPr lang="en-US" altLang="zh-CN" b="1" dirty="0" smtClean="0">
                <a:solidFill>
                  <a:srgbClr val="FF0000"/>
                </a:solidFill>
                <a:latin typeface="+mj-lt"/>
                <a:cs typeface="Arial" pitchFamily="34" charset="0"/>
              </a:rPr>
              <a:t>30%</a:t>
            </a:r>
            <a:r>
              <a:rPr lang="zh-CN" altLang="en-US" b="1" dirty="0" smtClean="0">
                <a:solidFill>
                  <a:srgbClr val="FF0000"/>
                </a:solidFill>
                <a:latin typeface="+mj-lt"/>
                <a:cs typeface="Arial" pitchFamily="34" charset="0"/>
              </a:rPr>
              <a:t>的实践课程</a:t>
            </a:r>
            <a:endParaRPr lang="en-US" altLang="zh-CN" b="1" dirty="0" smtClean="0">
              <a:solidFill>
                <a:srgbClr val="FF0000"/>
              </a:solidFill>
              <a:latin typeface="+mj-lt"/>
              <a:cs typeface="Arial" pitchFamily="34" charset="0"/>
            </a:endParaRPr>
          </a:p>
          <a:p>
            <a:pPr marL="285750" lvl="1" indent="-285750">
              <a:spcBef>
                <a:spcPct val="20000"/>
              </a:spcBef>
              <a:buClr>
                <a:srgbClr val="FF0000"/>
              </a:buClr>
              <a:buFont typeface="Wingdings" panose="05000000000000000000" pitchFamily="2" charset="2"/>
              <a:buChar char="Ø"/>
            </a:pPr>
            <a:endParaRPr lang="en-US" altLang="zh-CN" b="1" dirty="0">
              <a:solidFill>
                <a:srgbClr val="FF0000"/>
              </a:solidFill>
              <a:latin typeface="+mj-lt"/>
              <a:cs typeface="Arial" pitchFamily="34" charset="0"/>
            </a:endParaRPr>
          </a:p>
          <a:p>
            <a:pPr marL="0" lvl="1">
              <a:spcBef>
                <a:spcPct val="20000"/>
              </a:spcBef>
              <a:buClr>
                <a:srgbClr val="FF0000"/>
              </a:buClr>
            </a:pPr>
            <a:endParaRPr lang="en-US" altLang="zh-CN" b="1" dirty="0">
              <a:solidFill>
                <a:srgbClr val="FF0000"/>
              </a:solidFill>
              <a:latin typeface="+mj-lt"/>
              <a:cs typeface="Arial" pitchFamily="34" charset="0"/>
            </a:endParaRPr>
          </a:p>
          <a:p>
            <a:pPr marL="285750" lvl="1" indent="-285750">
              <a:spcBef>
                <a:spcPct val="20000"/>
              </a:spcBef>
              <a:buClr>
                <a:srgbClr val="FF0000"/>
              </a:buClr>
              <a:buFont typeface="Wingdings" panose="05000000000000000000" pitchFamily="2" charset="2"/>
              <a:buChar char="Ø"/>
            </a:pPr>
            <a:r>
              <a:rPr lang="zh-CN" altLang="en-US" b="1" dirty="0">
                <a:solidFill>
                  <a:srgbClr val="002060"/>
                </a:solidFill>
                <a:latin typeface="+mj-lt"/>
                <a:cs typeface="Arial" pitchFamily="34" charset="0"/>
              </a:rPr>
              <a:t>早期幼儿教育，教师教育</a:t>
            </a:r>
            <a:r>
              <a:rPr lang="en-US" b="1" dirty="0">
                <a:solidFill>
                  <a:srgbClr val="002060"/>
                </a:solidFill>
                <a:latin typeface="+mj-lt"/>
                <a:cs typeface="Arial" pitchFamily="34" charset="0"/>
              </a:rPr>
              <a:t>—</a:t>
            </a:r>
            <a:r>
              <a:rPr lang="en-US" altLang="zh-CN" b="1" dirty="0">
                <a:solidFill>
                  <a:schemeClr val="accent6">
                    <a:lumMod val="75000"/>
                  </a:schemeClr>
                </a:solidFill>
                <a:latin typeface="+mj-lt"/>
                <a:cs typeface="Arial" pitchFamily="34" charset="0"/>
              </a:rPr>
              <a:t>130</a:t>
            </a:r>
            <a:r>
              <a:rPr lang="zh-CN" altLang="en-US" b="1" dirty="0">
                <a:solidFill>
                  <a:schemeClr val="accent6">
                    <a:lumMod val="75000"/>
                  </a:schemeClr>
                </a:solidFill>
                <a:latin typeface="+mj-lt"/>
                <a:cs typeface="Arial" pitchFamily="34" charset="0"/>
              </a:rPr>
              <a:t>多年历史，国际认</a:t>
            </a:r>
            <a:r>
              <a:rPr lang="zh-CN" altLang="en-US" b="1" dirty="0" smtClean="0">
                <a:solidFill>
                  <a:schemeClr val="accent6">
                    <a:lumMod val="75000"/>
                  </a:schemeClr>
                </a:solidFill>
                <a:latin typeface="+mj-lt"/>
                <a:cs typeface="Arial" pitchFamily="34" charset="0"/>
              </a:rPr>
              <a:t>证</a:t>
            </a:r>
            <a:endParaRPr lang="en-US" altLang="zh-CN" b="1" dirty="0">
              <a:solidFill>
                <a:schemeClr val="accent6">
                  <a:lumMod val="75000"/>
                </a:schemeClr>
              </a:solidFill>
              <a:latin typeface="+mj-lt"/>
              <a:cs typeface="Arial" pitchFamily="34" charset="0"/>
            </a:endParaRPr>
          </a:p>
          <a:p>
            <a:pPr marL="0" lvl="1">
              <a:spcBef>
                <a:spcPct val="20000"/>
              </a:spcBef>
              <a:buClr>
                <a:srgbClr val="FF0000"/>
              </a:buClr>
            </a:pPr>
            <a:r>
              <a:rPr lang="en-US" altLang="zh-CN" b="1" dirty="0">
                <a:solidFill>
                  <a:schemeClr val="accent6">
                    <a:lumMod val="75000"/>
                  </a:schemeClr>
                </a:solidFill>
                <a:latin typeface="+mj-lt"/>
                <a:cs typeface="Arial" pitchFamily="34" charset="0"/>
              </a:rPr>
              <a:t> </a:t>
            </a:r>
            <a:r>
              <a:rPr lang="en-US" altLang="zh-CN" b="1" dirty="0" smtClean="0">
                <a:solidFill>
                  <a:schemeClr val="accent6">
                    <a:lumMod val="75000"/>
                  </a:schemeClr>
                </a:solidFill>
                <a:latin typeface="+mj-lt"/>
                <a:cs typeface="Arial" pitchFamily="34" charset="0"/>
              </a:rPr>
              <a:t>    </a:t>
            </a:r>
            <a:r>
              <a:rPr lang="zh-CN" altLang="en-US" b="1" dirty="0" smtClean="0">
                <a:solidFill>
                  <a:srgbClr val="FF0000"/>
                </a:solidFill>
                <a:latin typeface="+mj-lt"/>
                <a:cs typeface="Arial" pitchFamily="34" charset="0"/>
              </a:rPr>
              <a:t>所有师范专业均分配实习</a:t>
            </a:r>
            <a:r>
              <a:rPr lang="en-US" altLang="zh-CN" b="1" dirty="0">
                <a:solidFill>
                  <a:srgbClr val="FF0000"/>
                </a:solidFill>
                <a:latin typeface="+mj-lt"/>
                <a:cs typeface="Arial" pitchFamily="34" charset="0"/>
              </a:rPr>
              <a:t> </a:t>
            </a:r>
            <a:r>
              <a:rPr lang="en-US" altLang="zh-CN" b="1" dirty="0" smtClean="0">
                <a:solidFill>
                  <a:srgbClr val="FF0000"/>
                </a:solidFill>
                <a:latin typeface="+mj-lt"/>
                <a:cs typeface="Arial" pitchFamily="34" charset="0"/>
              </a:rPr>
              <a:t> </a:t>
            </a:r>
          </a:p>
          <a:p>
            <a:pPr marL="0" lvl="1">
              <a:spcBef>
                <a:spcPct val="20000"/>
              </a:spcBef>
              <a:buClr>
                <a:srgbClr val="FF0000"/>
              </a:buClr>
            </a:pPr>
            <a:r>
              <a:rPr lang="en-US" altLang="zh-CN" b="1" dirty="0">
                <a:solidFill>
                  <a:srgbClr val="002060"/>
                </a:solidFill>
                <a:latin typeface="+mj-lt"/>
                <a:cs typeface="Arial" pitchFamily="34" charset="0"/>
              </a:rPr>
              <a:t> </a:t>
            </a:r>
            <a:r>
              <a:rPr lang="en-US" altLang="zh-CN" b="1" dirty="0" smtClean="0">
                <a:solidFill>
                  <a:srgbClr val="002060"/>
                </a:solidFill>
                <a:latin typeface="+mj-lt"/>
                <a:cs typeface="Arial" pitchFamily="34" charset="0"/>
              </a:rPr>
              <a:t>    </a:t>
            </a:r>
            <a:endParaRPr lang="en-US" b="1" dirty="0">
              <a:solidFill>
                <a:srgbClr val="FF0000"/>
              </a:solidFill>
              <a:latin typeface="+mj-lt"/>
              <a:cs typeface="Arial" pitchFamily="34" charset="0"/>
            </a:endParaRPr>
          </a:p>
        </p:txBody>
      </p:sp>
    </p:spTree>
    <p:extLst>
      <p:ext uri="{BB962C8B-B14F-4D97-AF65-F5344CB8AC3E}">
        <p14:creationId xmlns:p14="http://schemas.microsoft.com/office/powerpoint/2010/main" val="10858806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t>教育和师范</a:t>
            </a:r>
            <a:endParaRPr lang="en-NZ" dirty="0"/>
          </a:p>
        </p:txBody>
      </p:sp>
      <p:sp>
        <p:nvSpPr>
          <p:cNvPr id="3" name="Content Placeholder 2"/>
          <p:cNvSpPr>
            <a:spLocks noGrp="1"/>
          </p:cNvSpPr>
          <p:nvPr>
            <p:ph idx="1"/>
          </p:nvPr>
        </p:nvSpPr>
        <p:spPr>
          <a:xfrm>
            <a:off x="488520" y="4333375"/>
            <a:ext cx="8382000" cy="314647"/>
          </a:xfrm>
        </p:spPr>
        <p:txBody>
          <a:bodyPr/>
          <a:lstStyle/>
          <a:p>
            <a:r>
              <a:rPr lang="zh-CN" altLang="en-US" sz="1200" dirty="0" smtClean="0"/>
              <a:t>以上均为注册教师专业。 </a:t>
            </a:r>
            <a:endParaRPr lang="en-US" altLang="zh-CN" sz="1200" dirty="0" smtClean="0"/>
          </a:p>
        </p:txBody>
      </p:sp>
      <p:pic>
        <p:nvPicPr>
          <p:cNvPr id="4" name="Picture 3"/>
          <p:cNvPicPr>
            <a:picLocks noChangeAspect="1"/>
          </p:cNvPicPr>
          <p:nvPr/>
        </p:nvPicPr>
        <p:blipFill>
          <a:blip r:embed="rId2"/>
          <a:stretch>
            <a:fillRect/>
          </a:stretch>
        </p:blipFill>
        <p:spPr>
          <a:xfrm>
            <a:off x="474176" y="4876800"/>
            <a:ext cx="6753225" cy="1362075"/>
          </a:xfrm>
          <a:prstGeom prst="rect">
            <a:avLst/>
          </a:prstGeom>
        </p:spPr>
      </p:pic>
      <p:pic>
        <p:nvPicPr>
          <p:cNvPr id="5" name="Picture 4"/>
          <p:cNvPicPr>
            <a:picLocks noChangeAspect="1"/>
          </p:cNvPicPr>
          <p:nvPr/>
        </p:nvPicPr>
        <p:blipFill>
          <a:blip r:embed="rId3"/>
          <a:stretch>
            <a:fillRect/>
          </a:stretch>
        </p:blipFill>
        <p:spPr>
          <a:xfrm>
            <a:off x="428513" y="2233113"/>
            <a:ext cx="6724650" cy="2019300"/>
          </a:xfrm>
          <a:prstGeom prst="rect">
            <a:avLst/>
          </a:prstGeom>
        </p:spPr>
      </p:pic>
      <p:sp>
        <p:nvSpPr>
          <p:cNvPr id="6" name="Content Placeholder 2"/>
          <p:cNvSpPr txBox="1">
            <a:spLocks/>
          </p:cNvSpPr>
          <p:nvPr/>
        </p:nvSpPr>
        <p:spPr>
          <a:xfrm>
            <a:off x="428513" y="6400800"/>
            <a:ext cx="8382000" cy="294387"/>
          </a:xfrm>
          <a:prstGeom prst="rect">
            <a:avLst/>
          </a:prstGeom>
        </p:spPr>
        <p:txBody>
          <a:bodyPr vert="horz"/>
          <a:lstStyle>
            <a:lvl1pPr marL="342900" indent="-342900" algn="l" rtl="0" eaLnBrk="0" fontAlgn="base" hangingPunct="0">
              <a:spcBef>
                <a:spcPts val="800"/>
              </a:spcBef>
              <a:spcAft>
                <a:spcPct val="0"/>
              </a:spcAft>
              <a:buClr>
                <a:srgbClr val="000000"/>
              </a:buClr>
              <a:buSzPct val="100000"/>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ts val="700"/>
              </a:spcBef>
              <a:spcAft>
                <a:spcPct val="0"/>
              </a:spcAft>
              <a:buClr>
                <a:srgbClr val="000000"/>
              </a:buClr>
              <a:buSzPct val="100000"/>
              <a:buFont typeface="Arial" pitchFamily="34" charset="0"/>
              <a:buChar char="–"/>
              <a:defRPr sz="2800">
                <a:solidFill>
                  <a:schemeClr val="tx1"/>
                </a:solidFill>
                <a:latin typeface="+mn-lt"/>
                <a:ea typeface="+mn-ea"/>
                <a:cs typeface="+mn-cs"/>
                <a:sym typeface="Calibri" pitchFamily="34" charset="0"/>
              </a:defRPr>
            </a:lvl2pPr>
            <a:lvl3pPr marL="1143000" indent="-228600" algn="l" rtl="0" eaLnBrk="0" fontAlgn="base" hangingPunct="0">
              <a:spcBef>
                <a:spcPts val="600"/>
              </a:spcBef>
              <a:spcAft>
                <a:spcPct val="0"/>
              </a:spcAft>
              <a:buClr>
                <a:srgbClr val="000000"/>
              </a:buClr>
              <a:buSzPct val="100000"/>
              <a:buFont typeface="Arial" pitchFamily="34" charset="0"/>
              <a:buChar char="•"/>
              <a:defRPr sz="2400">
                <a:solidFill>
                  <a:schemeClr val="tx1"/>
                </a:solidFill>
                <a:latin typeface="+mn-lt"/>
                <a:ea typeface="+mn-ea"/>
                <a:cs typeface="+mn-cs"/>
                <a:sym typeface="Calibri" pitchFamily="34" charset="0"/>
              </a:defRPr>
            </a:lvl3pPr>
            <a:lvl4pPr marL="16002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4pPr>
            <a:lvl5pPr marL="2057400" indent="-228600" algn="l" rtl="0" eaLnBrk="0" fontAlgn="base" hangingPunct="0">
              <a:spcBef>
                <a:spcPts val="500"/>
              </a:spcBef>
              <a:spcAft>
                <a:spcPct val="0"/>
              </a:spcAft>
              <a:buClr>
                <a:srgbClr val="000000"/>
              </a:buClr>
              <a:buSzPct val="100000"/>
              <a:buFont typeface="Arial" pitchFamily="34" charset="0"/>
              <a:buChar char="»"/>
              <a:defRPr sz="2000">
                <a:solidFill>
                  <a:schemeClr val="tx1"/>
                </a:solidFill>
                <a:latin typeface="+mn-lt"/>
                <a:ea typeface="+mn-ea"/>
                <a:cs typeface="+mn-cs"/>
                <a:sym typeface="Calibri" pitchFamily="34" charset="0"/>
              </a:defRPr>
            </a:lvl5pPr>
            <a:lvl6pPr marL="25146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6pPr>
            <a:lvl7pPr marL="29718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7pPr>
            <a:lvl8pPr marL="34290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8pPr>
            <a:lvl9pPr marL="3886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Calibri" charset="0"/>
              </a:defRPr>
            </a:lvl9pPr>
          </a:lstStyle>
          <a:p>
            <a:r>
              <a:rPr lang="en-US" altLang="zh-CN" sz="1200" kern="0" dirty="0" smtClean="0"/>
              <a:t>Master of Teaching and leaning </a:t>
            </a:r>
            <a:r>
              <a:rPr lang="zh-CN" altLang="en-US" sz="1200" kern="0" dirty="0" smtClean="0"/>
              <a:t>也为注册教师专业。雅思四个</a:t>
            </a:r>
            <a:r>
              <a:rPr lang="en-US" altLang="zh-CN" sz="1200" kern="0" dirty="0" smtClean="0"/>
              <a:t>7.5</a:t>
            </a:r>
            <a:r>
              <a:rPr lang="zh-CN" altLang="en-US" sz="1200" kern="0" dirty="0" smtClean="0"/>
              <a:t> </a:t>
            </a:r>
            <a:endParaRPr lang="en-US" altLang="zh-CN" sz="1200" kern="0" dirty="0" smtClean="0"/>
          </a:p>
        </p:txBody>
      </p:sp>
      <p:pic>
        <p:nvPicPr>
          <p:cNvPr id="7" name="Picture 6"/>
          <p:cNvPicPr>
            <a:picLocks noChangeAspect="1"/>
          </p:cNvPicPr>
          <p:nvPr/>
        </p:nvPicPr>
        <p:blipFill>
          <a:blip r:embed="rId4"/>
          <a:stretch>
            <a:fillRect/>
          </a:stretch>
        </p:blipFill>
        <p:spPr>
          <a:xfrm>
            <a:off x="428513" y="974815"/>
            <a:ext cx="6705600" cy="1114425"/>
          </a:xfrm>
          <a:prstGeom prst="rect">
            <a:avLst/>
          </a:prstGeom>
        </p:spPr>
      </p:pic>
    </p:spTree>
    <p:extLst>
      <p:ext uri="{BB962C8B-B14F-4D97-AF65-F5344CB8AC3E}">
        <p14:creationId xmlns:p14="http://schemas.microsoft.com/office/powerpoint/2010/main" val="41346068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t>体育训练和健康科学专业</a:t>
            </a:r>
            <a:endParaRPr lang="en-NZ" dirty="0"/>
          </a:p>
        </p:txBody>
      </p:sp>
      <p:sp>
        <p:nvSpPr>
          <p:cNvPr id="3" name="Content Placeholder 2"/>
          <p:cNvSpPr>
            <a:spLocks noGrp="1"/>
          </p:cNvSpPr>
          <p:nvPr>
            <p:ph idx="1"/>
          </p:nvPr>
        </p:nvSpPr>
        <p:spPr/>
        <p:txBody>
          <a:bodyPr/>
          <a:lstStyle/>
          <a:p>
            <a:endParaRPr lang="en-NZ" dirty="0"/>
          </a:p>
        </p:txBody>
      </p:sp>
      <p:pic>
        <p:nvPicPr>
          <p:cNvPr id="4" name="Picture 3"/>
          <p:cNvPicPr>
            <a:picLocks noChangeAspect="1"/>
          </p:cNvPicPr>
          <p:nvPr/>
        </p:nvPicPr>
        <p:blipFill>
          <a:blip r:embed="rId2"/>
          <a:stretch>
            <a:fillRect/>
          </a:stretch>
        </p:blipFill>
        <p:spPr>
          <a:xfrm>
            <a:off x="457200" y="3666583"/>
            <a:ext cx="6677025" cy="1924050"/>
          </a:xfrm>
          <a:prstGeom prst="rect">
            <a:avLst/>
          </a:prstGeom>
        </p:spPr>
      </p:pic>
      <p:pic>
        <p:nvPicPr>
          <p:cNvPr id="5" name="Picture 4"/>
          <p:cNvPicPr>
            <a:picLocks noChangeAspect="1"/>
          </p:cNvPicPr>
          <p:nvPr/>
        </p:nvPicPr>
        <p:blipFill>
          <a:blip r:embed="rId3"/>
          <a:stretch>
            <a:fillRect/>
          </a:stretch>
        </p:blipFill>
        <p:spPr>
          <a:xfrm>
            <a:off x="457200" y="1600200"/>
            <a:ext cx="6667500" cy="1895475"/>
          </a:xfrm>
          <a:prstGeom prst="rect">
            <a:avLst/>
          </a:prstGeom>
        </p:spPr>
      </p:pic>
    </p:spTree>
    <p:extLst>
      <p:ext uri="{BB962C8B-B14F-4D97-AF65-F5344CB8AC3E}">
        <p14:creationId xmlns:p14="http://schemas.microsoft.com/office/powerpoint/2010/main" val="39063590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920873"/>
            <a:ext cx="5760640" cy="504056"/>
          </a:xfrm>
          <a:prstGeom prst="rect">
            <a:avLst/>
          </a:prstGeom>
        </p:spPr>
        <p:txBody>
          <a:bodyPr/>
          <a:lstStyle>
            <a:lvl1pPr algn="l" defTabSz="914400" rtl="0" eaLnBrk="1" latinLnBrk="0" hangingPunct="1">
              <a:spcBef>
                <a:spcPct val="0"/>
              </a:spcBef>
              <a:buNone/>
              <a:defRPr sz="2000" b="1" kern="1200">
                <a:solidFill>
                  <a:srgbClr val="FF0000"/>
                </a:solidFill>
                <a:latin typeface="Verdana" panose="020B0604030504040204" pitchFamily="34" charset="0"/>
                <a:ea typeface="Verdana" panose="020B0604030504040204" pitchFamily="34" charset="0"/>
                <a:cs typeface="Verdana" panose="020B0604030504040204" pitchFamily="34" charset="0"/>
              </a:defRPr>
            </a:lvl1pPr>
          </a:lstStyle>
          <a:p>
            <a:r>
              <a:rPr lang="zh-CN" altLang="en-US" sz="3600" dirty="0">
                <a:latin typeface="+mn-ea"/>
                <a:ea typeface="+mn-ea"/>
                <a:cs typeface="+mn-cs"/>
              </a:rPr>
              <a:t>人</a:t>
            </a:r>
            <a:r>
              <a:rPr lang="zh-CN" altLang="en-US" sz="3600" dirty="0" smtClean="0">
                <a:latin typeface="+mn-ea"/>
                <a:ea typeface="+mn-ea"/>
                <a:cs typeface="+mn-cs"/>
              </a:rPr>
              <a:t>文与艺术学</a:t>
            </a:r>
            <a:r>
              <a:rPr lang="zh-CN" altLang="en-US" sz="3600" dirty="0">
                <a:latin typeface="+mn-ea"/>
                <a:ea typeface="+mn-ea"/>
                <a:cs typeface="+mn-cs"/>
              </a:rPr>
              <a:t>院</a:t>
            </a:r>
            <a:endParaRPr lang="en-NZ" sz="3600" dirty="0">
              <a:latin typeface="+mn-ea"/>
              <a:ea typeface="+mn-ea"/>
              <a:cs typeface="+mn-cs"/>
            </a:endParaRPr>
          </a:p>
        </p:txBody>
      </p:sp>
      <p:sp>
        <p:nvSpPr>
          <p:cNvPr id="3" name="TextBox 2"/>
          <p:cNvSpPr txBox="1"/>
          <p:nvPr/>
        </p:nvSpPr>
        <p:spPr>
          <a:xfrm>
            <a:off x="228600" y="1676400"/>
            <a:ext cx="5562600" cy="5441490"/>
          </a:xfrm>
          <a:prstGeom prst="rect">
            <a:avLst/>
          </a:prstGeom>
          <a:noFill/>
        </p:spPr>
        <p:txBody>
          <a:bodyPr wrap="square" rtlCol="0">
            <a:spAutoFit/>
          </a:bodyPr>
          <a:lstStyle/>
          <a:p>
            <a:endParaRPr lang="en-NZ" sz="2000" b="1" i="1" dirty="0">
              <a:solidFill>
                <a:srgbClr val="FF0000"/>
              </a:solidFill>
              <a:latin typeface="SimSun" panose="02010600030101010101" pitchFamily="2" charset="-122"/>
              <a:ea typeface="SimSun" panose="02010600030101010101" pitchFamily="2" charset="-122"/>
            </a:endParaRPr>
          </a:p>
          <a:p>
            <a:pPr marL="285750" lvl="1" indent="-285750">
              <a:lnSpc>
                <a:spcPct val="150000"/>
              </a:lnSpc>
              <a:spcBef>
                <a:spcPct val="20000"/>
              </a:spcBef>
              <a:buClr>
                <a:srgbClr val="FF0000"/>
              </a:buClr>
              <a:buFont typeface="Wingdings" panose="05000000000000000000" pitchFamily="2" charset="2"/>
              <a:buChar char="Ø"/>
            </a:pPr>
            <a:r>
              <a:rPr lang="zh-CN" altLang="en-US" b="1" dirty="0">
                <a:solidFill>
                  <a:srgbClr val="FF0000"/>
                </a:solidFill>
                <a:latin typeface="+mj-lt"/>
                <a:cs typeface="Arial" pitchFamily="34" charset="0"/>
              </a:rPr>
              <a:t>英语语言和文学 </a:t>
            </a:r>
            <a:r>
              <a:rPr lang="en-US" altLang="zh-CN" b="1" dirty="0">
                <a:solidFill>
                  <a:schemeClr val="accent6">
                    <a:lumMod val="75000"/>
                  </a:schemeClr>
                </a:solidFill>
                <a:latin typeface="+mj-lt"/>
                <a:cs typeface="Arial" pitchFamily="34" charset="0"/>
              </a:rPr>
              <a:t>– </a:t>
            </a:r>
            <a:r>
              <a:rPr lang="zh-CN" altLang="en-US" b="1" dirty="0">
                <a:solidFill>
                  <a:schemeClr val="accent6">
                    <a:lumMod val="75000"/>
                  </a:schemeClr>
                </a:solidFill>
                <a:latin typeface="+mj-lt"/>
                <a:cs typeface="Arial" pitchFamily="34" charset="0"/>
              </a:rPr>
              <a:t>全球</a:t>
            </a:r>
            <a:r>
              <a:rPr lang="en-US" altLang="zh-CN" b="1" dirty="0">
                <a:solidFill>
                  <a:schemeClr val="accent6">
                    <a:lumMod val="75000"/>
                  </a:schemeClr>
                </a:solidFill>
                <a:latin typeface="+mj-lt"/>
                <a:cs typeface="Arial" pitchFamily="34" charset="0"/>
              </a:rPr>
              <a:t>200 </a:t>
            </a:r>
            <a:r>
              <a:rPr lang="zh-CN" altLang="en-US" b="1" dirty="0">
                <a:solidFill>
                  <a:schemeClr val="accent6">
                    <a:lumMod val="75000"/>
                  </a:schemeClr>
                </a:solidFill>
                <a:latin typeface="+mj-lt"/>
                <a:cs typeface="Arial" pitchFamily="34" charset="0"/>
              </a:rPr>
              <a:t>强</a:t>
            </a:r>
            <a:endParaRPr lang="en-US" altLang="zh-CN" b="1" dirty="0">
              <a:solidFill>
                <a:schemeClr val="accent6">
                  <a:lumMod val="75000"/>
                </a:schemeClr>
              </a:solidFill>
              <a:latin typeface="+mj-lt"/>
              <a:cs typeface="Arial" pitchFamily="34" charset="0"/>
            </a:endParaRPr>
          </a:p>
          <a:p>
            <a:pPr marL="285750" lvl="1" indent="-285750">
              <a:lnSpc>
                <a:spcPct val="150000"/>
              </a:lnSpc>
              <a:spcBef>
                <a:spcPct val="20000"/>
              </a:spcBef>
              <a:buClr>
                <a:srgbClr val="FF0000"/>
              </a:buClr>
              <a:buFont typeface="Wingdings" panose="05000000000000000000" pitchFamily="2" charset="2"/>
              <a:buChar char="Ø"/>
            </a:pPr>
            <a:r>
              <a:rPr lang="zh-CN" altLang="en-US" b="1" dirty="0">
                <a:solidFill>
                  <a:srgbClr val="FF0000"/>
                </a:solidFill>
                <a:latin typeface="+mj-lt"/>
                <a:cs typeface="Arial" pitchFamily="34" charset="0"/>
              </a:rPr>
              <a:t>语言学 </a:t>
            </a:r>
            <a:r>
              <a:rPr lang="en-US" altLang="zh-CN" b="1" dirty="0">
                <a:solidFill>
                  <a:schemeClr val="accent6">
                    <a:lumMod val="75000"/>
                  </a:schemeClr>
                </a:solidFill>
                <a:latin typeface="+mj-lt"/>
                <a:cs typeface="Arial" pitchFamily="34" charset="0"/>
              </a:rPr>
              <a:t>– </a:t>
            </a:r>
            <a:r>
              <a:rPr lang="zh-CN" altLang="en-US" b="1" dirty="0">
                <a:solidFill>
                  <a:schemeClr val="accent6">
                    <a:lumMod val="75000"/>
                  </a:schemeClr>
                </a:solidFill>
                <a:latin typeface="+mj-lt"/>
                <a:cs typeface="Arial" pitchFamily="34" charset="0"/>
              </a:rPr>
              <a:t>全球</a:t>
            </a:r>
            <a:r>
              <a:rPr lang="en-US" altLang="zh-CN" b="1" dirty="0">
                <a:solidFill>
                  <a:schemeClr val="accent6">
                    <a:lumMod val="75000"/>
                  </a:schemeClr>
                </a:solidFill>
                <a:latin typeface="+mj-lt"/>
                <a:cs typeface="Arial" pitchFamily="34" charset="0"/>
              </a:rPr>
              <a:t>200 </a:t>
            </a:r>
            <a:r>
              <a:rPr lang="zh-CN" altLang="en-US" b="1" dirty="0" smtClean="0">
                <a:solidFill>
                  <a:schemeClr val="accent6">
                    <a:lumMod val="75000"/>
                  </a:schemeClr>
                </a:solidFill>
                <a:latin typeface="+mj-lt"/>
                <a:cs typeface="Arial" pitchFamily="34" charset="0"/>
              </a:rPr>
              <a:t>强</a:t>
            </a:r>
            <a:endParaRPr lang="en-NZ" altLang="zh-CN" b="1" dirty="0" smtClean="0">
              <a:solidFill>
                <a:schemeClr val="accent6">
                  <a:lumMod val="75000"/>
                </a:schemeClr>
              </a:solidFill>
              <a:latin typeface="+mj-lt"/>
              <a:cs typeface="Arial" pitchFamily="34" charset="0"/>
            </a:endParaRPr>
          </a:p>
          <a:p>
            <a:pPr marL="0" lvl="1">
              <a:lnSpc>
                <a:spcPct val="150000"/>
              </a:lnSpc>
              <a:spcBef>
                <a:spcPct val="20000"/>
              </a:spcBef>
              <a:buClr>
                <a:srgbClr val="FF0000"/>
              </a:buClr>
            </a:pPr>
            <a:r>
              <a:rPr lang="en-US" altLang="zh-CN" b="1" dirty="0" smtClean="0"/>
              <a:t>	</a:t>
            </a:r>
            <a:r>
              <a:rPr lang="zh-CN" altLang="en-US" b="1" dirty="0" smtClean="0">
                <a:solidFill>
                  <a:schemeClr val="accent6">
                    <a:lumMod val="75000"/>
                  </a:schemeClr>
                </a:solidFill>
              </a:rPr>
              <a:t>新</a:t>
            </a:r>
            <a:r>
              <a:rPr lang="zh-CN" altLang="en-US" b="1" dirty="0">
                <a:solidFill>
                  <a:schemeClr val="accent6">
                    <a:lumMod val="75000"/>
                  </a:schemeClr>
                </a:solidFill>
              </a:rPr>
              <a:t>西</a:t>
            </a:r>
            <a:r>
              <a:rPr lang="zh-CN" altLang="en-US" b="1" dirty="0" smtClean="0">
                <a:solidFill>
                  <a:schemeClr val="accent6">
                    <a:lumMod val="75000"/>
                  </a:schemeClr>
                </a:solidFill>
              </a:rPr>
              <a:t>兰语言、神经和行为研究中心</a:t>
            </a:r>
            <a:endParaRPr lang="en-US" altLang="zh-CN" b="1" dirty="0">
              <a:solidFill>
                <a:schemeClr val="accent6">
                  <a:lumMod val="75000"/>
                </a:schemeClr>
              </a:solidFill>
              <a:latin typeface="+mj-lt"/>
              <a:cs typeface="Arial" pitchFamily="34" charset="0"/>
            </a:endParaRPr>
          </a:p>
          <a:p>
            <a:pPr marL="285750" lvl="1" indent="-285750">
              <a:lnSpc>
                <a:spcPct val="150000"/>
              </a:lnSpc>
              <a:spcBef>
                <a:spcPct val="20000"/>
              </a:spcBef>
              <a:buClr>
                <a:srgbClr val="FF0000"/>
              </a:buClr>
              <a:buFont typeface="Wingdings" panose="05000000000000000000" pitchFamily="2" charset="2"/>
              <a:buChar char="Ø"/>
            </a:pPr>
            <a:r>
              <a:rPr lang="zh-CN" altLang="en-US" b="1" dirty="0">
                <a:solidFill>
                  <a:srgbClr val="FF0000"/>
                </a:solidFill>
                <a:latin typeface="+mj-lt"/>
                <a:cs typeface="Arial" pitchFamily="34" charset="0"/>
              </a:rPr>
              <a:t>哲学</a:t>
            </a:r>
            <a:r>
              <a:rPr lang="en-US" altLang="zh-CN" b="1" dirty="0">
                <a:solidFill>
                  <a:schemeClr val="accent6">
                    <a:lumMod val="75000"/>
                  </a:schemeClr>
                </a:solidFill>
                <a:latin typeface="+mj-lt"/>
                <a:cs typeface="Arial" pitchFamily="34" charset="0"/>
              </a:rPr>
              <a:t>– </a:t>
            </a:r>
            <a:r>
              <a:rPr lang="zh-CN" altLang="en-US" b="1" dirty="0">
                <a:solidFill>
                  <a:schemeClr val="accent6">
                    <a:lumMod val="75000"/>
                  </a:schemeClr>
                </a:solidFill>
                <a:latin typeface="+mj-lt"/>
                <a:cs typeface="Arial" pitchFamily="34" charset="0"/>
              </a:rPr>
              <a:t>全球</a:t>
            </a:r>
            <a:r>
              <a:rPr lang="en-US" altLang="zh-CN" b="1" dirty="0">
                <a:solidFill>
                  <a:schemeClr val="accent6">
                    <a:lumMod val="75000"/>
                  </a:schemeClr>
                </a:solidFill>
                <a:latin typeface="+mj-lt"/>
                <a:cs typeface="Arial" pitchFamily="34" charset="0"/>
              </a:rPr>
              <a:t>200 </a:t>
            </a:r>
            <a:r>
              <a:rPr lang="zh-CN" altLang="en-US" b="1" dirty="0">
                <a:solidFill>
                  <a:schemeClr val="accent6">
                    <a:lumMod val="75000"/>
                  </a:schemeClr>
                </a:solidFill>
                <a:latin typeface="+mj-lt"/>
                <a:cs typeface="Arial" pitchFamily="34" charset="0"/>
              </a:rPr>
              <a:t>强</a:t>
            </a:r>
            <a:endParaRPr lang="en-US" altLang="zh-CN" b="1" dirty="0">
              <a:solidFill>
                <a:schemeClr val="accent6">
                  <a:lumMod val="75000"/>
                </a:schemeClr>
              </a:solidFill>
              <a:latin typeface="+mj-lt"/>
              <a:cs typeface="Arial" pitchFamily="34" charset="0"/>
            </a:endParaRPr>
          </a:p>
          <a:p>
            <a:pPr marL="285750" lvl="1" indent="-285750">
              <a:lnSpc>
                <a:spcPct val="150000"/>
              </a:lnSpc>
              <a:spcBef>
                <a:spcPct val="20000"/>
              </a:spcBef>
              <a:buClr>
                <a:srgbClr val="FF0000"/>
              </a:buClr>
              <a:buFont typeface="Wingdings" panose="05000000000000000000" pitchFamily="2" charset="2"/>
              <a:buChar char="Ø"/>
            </a:pPr>
            <a:r>
              <a:rPr lang="zh-CN" altLang="en-US" b="1" dirty="0">
                <a:solidFill>
                  <a:srgbClr val="FF0000"/>
                </a:solidFill>
                <a:latin typeface="+mj-lt"/>
                <a:cs typeface="Arial" pitchFamily="34" charset="0"/>
              </a:rPr>
              <a:t>社会学</a:t>
            </a:r>
            <a:r>
              <a:rPr lang="en-US" altLang="zh-CN" b="1" dirty="0">
                <a:solidFill>
                  <a:schemeClr val="accent6">
                    <a:lumMod val="75000"/>
                  </a:schemeClr>
                </a:solidFill>
                <a:latin typeface="+mj-lt"/>
                <a:cs typeface="Arial" pitchFamily="34" charset="0"/>
              </a:rPr>
              <a:t>– </a:t>
            </a:r>
            <a:r>
              <a:rPr lang="zh-CN" altLang="en-US" b="1" dirty="0">
                <a:solidFill>
                  <a:schemeClr val="accent6">
                    <a:lumMod val="75000"/>
                  </a:schemeClr>
                </a:solidFill>
                <a:latin typeface="+mj-lt"/>
                <a:cs typeface="Arial" pitchFamily="34" charset="0"/>
              </a:rPr>
              <a:t>全球</a:t>
            </a:r>
            <a:r>
              <a:rPr lang="en-US" altLang="zh-CN" b="1" dirty="0">
                <a:solidFill>
                  <a:schemeClr val="accent6">
                    <a:lumMod val="75000"/>
                  </a:schemeClr>
                </a:solidFill>
                <a:latin typeface="+mj-lt"/>
                <a:cs typeface="Arial" pitchFamily="34" charset="0"/>
              </a:rPr>
              <a:t>200 </a:t>
            </a:r>
            <a:r>
              <a:rPr lang="zh-CN" altLang="en-US" b="1" dirty="0">
                <a:solidFill>
                  <a:schemeClr val="accent6">
                    <a:lumMod val="75000"/>
                  </a:schemeClr>
                </a:solidFill>
                <a:latin typeface="+mj-lt"/>
                <a:cs typeface="Arial" pitchFamily="34" charset="0"/>
              </a:rPr>
              <a:t>强</a:t>
            </a:r>
            <a:endParaRPr lang="en-US" altLang="zh-CN" b="1" dirty="0">
              <a:solidFill>
                <a:schemeClr val="accent6">
                  <a:lumMod val="75000"/>
                </a:schemeClr>
              </a:solidFill>
              <a:latin typeface="+mj-lt"/>
              <a:cs typeface="Arial" pitchFamily="34" charset="0"/>
            </a:endParaRPr>
          </a:p>
          <a:p>
            <a:pPr marL="285750" lvl="1" indent="-285750">
              <a:lnSpc>
                <a:spcPct val="150000"/>
              </a:lnSpc>
              <a:spcBef>
                <a:spcPct val="20000"/>
              </a:spcBef>
              <a:buClr>
                <a:srgbClr val="FF0000"/>
              </a:buClr>
              <a:buFont typeface="Wingdings" panose="05000000000000000000" pitchFamily="2" charset="2"/>
              <a:buChar char="Ø"/>
            </a:pPr>
            <a:endParaRPr lang="en-US" altLang="zh-CN" b="1" dirty="0">
              <a:solidFill>
                <a:srgbClr val="FF0000"/>
              </a:solidFill>
              <a:latin typeface="+mj-lt"/>
              <a:cs typeface="Arial" pitchFamily="34" charset="0"/>
            </a:endParaRPr>
          </a:p>
          <a:p>
            <a:pPr marL="285750" lvl="1" indent="-285750">
              <a:lnSpc>
                <a:spcPct val="150000"/>
              </a:lnSpc>
              <a:spcBef>
                <a:spcPct val="20000"/>
              </a:spcBef>
              <a:buClr>
                <a:srgbClr val="FF0000"/>
              </a:buClr>
              <a:buFont typeface="Wingdings" panose="05000000000000000000" pitchFamily="2" charset="2"/>
              <a:buChar char="Ø"/>
            </a:pPr>
            <a:r>
              <a:rPr lang="zh-CN" altLang="en-US" b="1" dirty="0">
                <a:solidFill>
                  <a:schemeClr val="accent6">
                    <a:lumMod val="75000"/>
                  </a:schemeClr>
                </a:solidFill>
                <a:latin typeface="+mj-lt"/>
                <a:cs typeface="Arial" pitchFamily="34" charset="0"/>
              </a:rPr>
              <a:t>新西兰</a:t>
            </a:r>
            <a:r>
              <a:rPr lang="zh-CN" altLang="en-US" b="1" dirty="0">
                <a:solidFill>
                  <a:srgbClr val="FF0000"/>
                </a:solidFill>
                <a:latin typeface="+mj-lt"/>
                <a:cs typeface="Arial" pitchFamily="34" charset="0"/>
              </a:rPr>
              <a:t>第一</a:t>
            </a:r>
            <a:r>
              <a:rPr lang="zh-CN" altLang="en-US" b="1" dirty="0">
                <a:solidFill>
                  <a:schemeClr val="accent6">
                    <a:lumMod val="75000"/>
                  </a:schemeClr>
                </a:solidFill>
                <a:latin typeface="+mj-lt"/>
                <a:cs typeface="Arial" pitchFamily="34" charset="0"/>
              </a:rPr>
              <a:t>的</a:t>
            </a:r>
            <a:r>
              <a:rPr lang="zh-CN" altLang="en-US" b="1" dirty="0">
                <a:solidFill>
                  <a:srgbClr val="FF0000"/>
                </a:solidFill>
                <a:latin typeface="+mj-lt"/>
                <a:cs typeface="Arial" pitchFamily="34" charset="0"/>
              </a:rPr>
              <a:t>政治科学、国际关系和公共政策</a:t>
            </a:r>
            <a:r>
              <a:rPr lang="zh-CN" altLang="en-US" b="1" dirty="0">
                <a:solidFill>
                  <a:schemeClr val="accent6">
                    <a:lumMod val="75000"/>
                  </a:schemeClr>
                </a:solidFill>
                <a:latin typeface="+mj-lt"/>
                <a:cs typeface="Arial" pitchFamily="34" charset="0"/>
              </a:rPr>
              <a:t>研究</a:t>
            </a:r>
            <a:endParaRPr lang="en-US" altLang="zh-CN" b="1" dirty="0">
              <a:solidFill>
                <a:schemeClr val="accent6">
                  <a:lumMod val="75000"/>
                </a:schemeClr>
              </a:solidFill>
              <a:latin typeface="+mj-lt"/>
              <a:cs typeface="Arial" pitchFamily="34" charset="0"/>
            </a:endParaRPr>
          </a:p>
          <a:p>
            <a:pPr marL="285750" lvl="1" indent="-285750">
              <a:lnSpc>
                <a:spcPct val="150000"/>
              </a:lnSpc>
              <a:spcBef>
                <a:spcPct val="20000"/>
              </a:spcBef>
              <a:buClr>
                <a:srgbClr val="FF0000"/>
              </a:buClr>
              <a:buFont typeface="Wingdings" panose="05000000000000000000" pitchFamily="2" charset="2"/>
              <a:buChar char="Ø"/>
            </a:pPr>
            <a:r>
              <a:rPr lang="zh-CN" altLang="en-US" b="1" dirty="0">
                <a:solidFill>
                  <a:schemeClr val="accent6">
                    <a:lumMod val="75000"/>
                  </a:schemeClr>
                </a:solidFill>
                <a:latin typeface="+mj-lt"/>
                <a:cs typeface="Arial" pitchFamily="34" charset="0"/>
              </a:rPr>
              <a:t>新西兰</a:t>
            </a:r>
            <a:r>
              <a:rPr lang="zh-CN" altLang="en-US" b="1" dirty="0">
                <a:solidFill>
                  <a:srgbClr val="FF0000"/>
                </a:solidFill>
                <a:latin typeface="+mj-lt"/>
                <a:cs typeface="Arial" pitchFamily="34" charset="0"/>
              </a:rPr>
              <a:t>前两位</a:t>
            </a:r>
            <a:r>
              <a:rPr lang="zh-CN" altLang="en-US" b="1" dirty="0">
                <a:solidFill>
                  <a:schemeClr val="accent6">
                    <a:lumMod val="75000"/>
                  </a:schemeClr>
                </a:solidFill>
                <a:latin typeface="+mj-lt"/>
                <a:cs typeface="Arial" pitchFamily="34" charset="0"/>
              </a:rPr>
              <a:t>的</a:t>
            </a:r>
            <a:r>
              <a:rPr lang="zh-CN" altLang="en-US" b="1" dirty="0">
                <a:solidFill>
                  <a:srgbClr val="FF0000"/>
                </a:solidFill>
                <a:latin typeface="+mj-lt"/>
                <a:cs typeface="Arial" pitchFamily="34" charset="0"/>
              </a:rPr>
              <a:t>音乐、文学艺术</a:t>
            </a:r>
            <a:r>
              <a:rPr lang="zh-CN" altLang="en-US" b="1" dirty="0">
                <a:solidFill>
                  <a:schemeClr val="accent6">
                    <a:lumMod val="75000"/>
                  </a:schemeClr>
                </a:solidFill>
                <a:latin typeface="+mj-lt"/>
                <a:cs typeface="Arial" pitchFamily="34" charset="0"/>
              </a:rPr>
              <a:t>研究</a:t>
            </a:r>
            <a:endParaRPr lang="en-US" altLang="zh-CN" b="1" dirty="0">
              <a:solidFill>
                <a:schemeClr val="accent6">
                  <a:lumMod val="75000"/>
                </a:schemeClr>
              </a:solidFill>
              <a:latin typeface="+mj-lt"/>
              <a:cs typeface="Arial" pitchFamily="34" charset="0"/>
            </a:endParaRPr>
          </a:p>
          <a:p>
            <a:pPr marL="285750" lvl="1" indent="-285750">
              <a:lnSpc>
                <a:spcPct val="150000"/>
              </a:lnSpc>
              <a:spcBef>
                <a:spcPct val="20000"/>
              </a:spcBef>
              <a:buClr>
                <a:srgbClr val="FF0000"/>
              </a:buClr>
              <a:buFont typeface="Wingdings" panose="05000000000000000000" pitchFamily="2" charset="2"/>
              <a:buChar char="Ø"/>
            </a:pPr>
            <a:r>
              <a:rPr lang="zh-CN" altLang="en-US" b="1" dirty="0">
                <a:solidFill>
                  <a:schemeClr val="accent6">
                    <a:lumMod val="75000"/>
                  </a:schemeClr>
                </a:solidFill>
                <a:latin typeface="+mj-lt"/>
                <a:cs typeface="Arial" pitchFamily="34" charset="0"/>
              </a:rPr>
              <a:t>新西兰</a:t>
            </a:r>
            <a:r>
              <a:rPr lang="zh-CN" altLang="en-US" b="1" dirty="0">
                <a:solidFill>
                  <a:srgbClr val="FF0000"/>
                </a:solidFill>
                <a:latin typeface="+mj-lt"/>
                <a:cs typeface="Arial" pitchFamily="34" charset="0"/>
              </a:rPr>
              <a:t>前三</a:t>
            </a:r>
            <a:r>
              <a:rPr lang="zh-CN" altLang="en-US" b="1" dirty="0">
                <a:solidFill>
                  <a:schemeClr val="accent6">
                    <a:lumMod val="75000"/>
                  </a:schemeClr>
                </a:solidFill>
                <a:latin typeface="+mj-lt"/>
                <a:cs typeface="Arial" pitchFamily="34" charset="0"/>
              </a:rPr>
              <a:t>的</a:t>
            </a:r>
            <a:r>
              <a:rPr lang="zh-CN" altLang="en-US" b="1" dirty="0">
                <a:solidFill>
                  <a:srgbClr val="FF0000"/>
                </a:solidFill>
                <a:latin typeface="+mj-lt"/>
                <a:cs typeface="Arial" pitchFamily="34" charset="0"/>
              </a:rPr>
              <a:t>视觉艺术 </a:t>
            </a:r>
            <a:r>
              <a:rPr lang="zh-CN" altLang="en-US" b="1" dirty="0">
                <a:solidFill>
                  <a:schemeClr val="accent6">
                    <a:lumMod val="75000"/>
                  </a:schemeClr>
                </a:solidFill>
                <a:latin typeface="+mj-lt"/>
                <a:cs typeface="Arial" pitchFamily="34" charset="0"/>
              </a:rPr>
              <a:t>研</a:t>
            </a:r>
            <a:r>
              <a:rPr lang="zh-CN" altLang="en-US" b="1" dirty="0" smtClean="0">
                <a:solidFill>
                  <a:schemeClr val="accent6">
                    <a:lumMod val="75000"/>
                  </a:schemeClr>
                </a:solidFill>
                <a:latin typeface="+mj-lt"/>
                <a:cs typeface="Arial" pitchFamily="34" charset="0"/>
              </a:rPr>
              <a:t>究</a:t>
            </a:r>
            <a:endParaRPr lang="en-US" altLang="zh-CN" b="1" dirty="0">
              <a:solidFill>
                <a:schemeClr val="accent6">
                  <a:lumMod val="75000"/>
                </a:schemeClr>
              </a:solidFill>
              <a:latin typeface="+mj-lt"/>
              <a:cs typeface="Arial" pitchFamily="34" charset="0"/>
            </a:endParaRPr>
          </a:p>
          <a:p>
            <a:pPr marL="285750" lvl="1" indent="-285750">
              <a:lnSpc>
                <a:spcPct val="150000"/>
              </a:lnSpc>
              <a:spcBef>
                <a:spcPct val="20000"/>
              </a:spcBef>
              <a:buClr>
                <a:srgbClr val="FF0000"/>
              </a:buClr>
              <a:buFont typeface="Wingdings" panose="05000000000000000000" pitchFamily="2" charset="2"/>
              <a:buChar char="Ø"/>
            </a:pPr>
            <a:r>
              <a:rPr lang="zh-CN" altLang="en-US" b="1" dirty="0" smtClean="0">
                <a:solidFill>
                  <a:schemeClr val="accent6">
                    <a:lumMod val="75000"/>
                  </a:schemeClr>
                </a:solidFill>
                <a:latin typeface="+mj-lt"/>
                <a:cs typeface="Arial" pitchFamily="34" charset="0"/>
              </a:rPr>
              <a:t>新西兰</a:t>
            </a:r>
            <a:r>
              <a:rPr lang="zh-CN" altLang="en-US" b="1" dirty="0" smtClean="0">
                <a:solidFill>
                  <a:srgbClr val="FF0000"/>
                </a:solidFill>
                <a:latin typeface="+mj-lt"/>
                <a:cs typeface="Arial" pitchFamily="34" charset="0"/>
              </a:rPr>
              <a:t>唯一</a:t>
            </a:r>
            <a:r>
              <a:rPr lang="zh-CN" altLang="en-US" b="1" dirty="0" smtClean="0">
                <a:solidFill>
                  <a:schemeClr val="accent6">
                    <a:lumMod val="75000"/>
                  </a:schemeClr>
                </a:solidFill>
                <a:latin typeface="+mj-lt"/>
                <a:cs typeface="Arial" pitchFamily="34" charset="0"/>
              </a:rPr>
              <a:t>的</a:t>
            </a:r>
            <a:r>
              <a:rPr lang="zh-CN" altLang="en-US" b="1" dirty="0" smtClean="0">
                <a:solidFill>
                  <a:srgbClr val="FF0000"/>
                </a:solidFill>
                <a:latin typeface="+mj-lt"/>
                <a:cs typeface="Arial" pitchFamily="34" charset="0"/>
              </a:rPr>
              <a:t>数字艺术</a:t>
            </a:r>
            <a:endParaRPr lang="en-US" altLang="zh-CN" b="1" dirty="0">
              <a:solidFill>
                <a:srgbClr val="FF0000"/>
              </a:solidFill>
              <a:latin typeface="+mj-lt"/>
              <a:cs typeface="Arial" pitchFamily="34" charset="0"/>
            </a:endParaRPr>
          </a:p>
          <a:p>
            <a:pPr marL="285750" lvl="1" indent="-285750">
              <a:spcBef>
                <a:spcPct val="20000"/>
              </a:spcBef>
              <a:buClr>
                <a:srgbClr val="FF0000"/>
              </a:buClr>
              <a:buFont typeface="Wingdings" panose="05000000000000000000" pitchFamily="2" charset="2"/>
              <a:buChar char="Ø"/>
            </a:pPr>
            <a:endParaRPr lang="en-US" b="1" dirty="0">
              <a:solidFill>
                <a:srgbClr val="FF0000"/>
              </a:solidFill>
              <a:latin typeface="+mj-lt"/>
              <a:cs typeface="Arial" pitchFamily="34" charset="0"/>
            </a:endParaRPr>
          </a:p>
        </p:txBody>
      </p:sp>
      <p:pic>
        <p:nvPicPr>
          <p:cNvPr id="6" name="Picture 5"/>
          <p:cNvPicPr>
            <a:picLocks noChangeAspect="1"/>
          </p:cNvPicPr>
          <p:nvPr/>
        </p:nvPicPr>
        <p:blipFill>
          <a:blip r:embed="rId3"/>
          <a:stretch>
            <a:fillRect/>
          </a:stretch>
        </p:blipFill>
        <p:spPr>
          <a:xfrm>
            <a:off x="5797393" y="4724400"/>
            <a:ext cx="2749100" cy="1832733"/>
          </a:xfrm>
          <a:prstGeom prst="rect">
            <a:avLst/>
          </a:prstGeom>
        </p:spPr>
      </p:pic>
    </p:spTree>
    <p:extLst>
      <p:ext uri="{BB962C8B-B14F-4D97-AF65-F5344CB8AC3E}">
        <p14:creationId xmlns:p14="http://schemas.microsoft.com/office/powerpoint/2010/main" val="34496517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22563" y="381000"/>
            <a:ext cx="8229600" cy="1143000"/>
          </a:xfrm>
          <a:prstGeom prst="rect">
            <a:avLst/>
          </a:prstGeom>
        </p:spPr>
        <p:txBody>
          <a:bodyPr/>
          <a:lstStyle/>
          <a:p>
            <a:r>
              <a:rPr lang="zh-CN" altLang="en-US" dirty="0" smtClean="0"/>
              <a:t>最新传媒本科学位</a:t>
            </a:r>
            <a:endParaRPr lang="en-NZ" dirty="0"/>
          </a:p>
        </p:txBody>
      </p:sp>
      <p:pic>
        <p:nvPicPr>
          <p:cNvPr id="4" name="Picture 3"/>
          <p:cNvPicPr>
            <a:picLocks noChangeAspect="1"/>
          </p:cNvPicPr>
          <p:nvPr/>
        </p:nvPicPr>
        <p:blipFill>
          <a:blip r:embed="rId2"/>
          <a:stretch>
            <a:fillRect/>
          </a:stretch>
        </p:blipFill>
        <p:spPr>
          <a:xfrm>
            <a:off x="359595" y="1763197"/>
            <a:ext cx="8292568" cy="1981200"/>
          </a:xfrm>
          <a:prstGeom prst="rect">
            <a:avLst/>
          </a:prstGeom>
        </p:spPr>
      </p:pic>
      <p:pic>
        <p:nvPicPr>
          <p:cNvPr id="6" name="Content Placeholder 3"/>
          <p:cNvPicPr>
            <a:picLocks noChangeAspect="1"/>
          </p:cNvPicPr>
          <p:nvPr/>
        </p:nvPicPr>
        <p:blipFill rotWithShape="1">
          <a:blip r:embed="rId3"/>
          <a:srcRect t="81345" b="11111"/>
          <a:stretch/>
        </p:blipFill>
        <p:spPr>
          <a:xfrm>
            <a:off x="391078" y="3983594"/>
            <a:ext cx="8292569" cy="383636"/>
          </a:xfrm>
          <a:prstGeom prst="rect">
            <a:avLst/>
          </a:prstGeom>
        </p:spPr>
      </p:pic>
      <p:pic>
        <p:nvPicPr>
          <p:cNvPr id="8" name="Picture 7"/>
          <p:cNvPicPr>
            <a:picLocks noChangeAspect="1"/>
          </p:cNvPicPr>
          <p:nvPr/>
        </p:nvPicPr>
        <p:blipFill>
          <a:blip r:embed="rId4"/>
          <a:stretch>
            <a:fillRect/>
          </a:stretch>
        </p:blipFill>
        <p:spPr>
          <a:xfrm>
            <a:off x="5098413" y="4603184"/>
            <a:ext cx="3585234" cy="2390156"/>
          </a:xfrm>
          <a:prstGeom prst="rect">
            <a:avLst/>
          </a:prstGeom>
        </p:spPr>
      </p:pic>
    </p:spTree>
    <p:extLst>
      <p:ext uri="{BB962C8B-B14F-4D97-AF65-F5344CB8AC3E}">
        <p14:creationId xmlns:p14="http://schemas.microsoft.com/office/powerpoint/2010/main" val="25708560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609599"/>
            <a:ext cx="8686800" cy="1090613"/>
          </a:xfrm>
          <a:prstGeom prst="rect">
            <a:avLst/>
          </a:prstGeom>
        </p:spPr>
        <p:txBody>
          <a:bodyPr/>
          <a:lstStyle/>
          <a:p>
            <a:r>
              <a:rPr lang="zh-CN" altLang="en-US" dirty="0" smtClean="0">
                <a:solidFill>
                  <a:srgbClr val="FF0000"/>
                </a:solidFill>
              </a:rPr>
              <a:t>基</a:t>
            </a:r>
            <a:r>
              <a:rPr lang="zh-CN" altLang="en-US" dirty="0">
                <a:solidFill>
                  <a:srgbClr val="FF0000"/>
                </a:solidFill>
              </a:rPr>
              <a:t>督</a:t>
            </a:r>
            <a:r>
              <a:rPr lang="zh-CN" altLang="en-US" dirty="0" smtClean="0">
                <a:solidFill>
                  <a:srgbClr val="FF0000"/>
                </a:solidFill>
              </a:rPr>
              <a:t>城</a:t>
            </a:r>
            <a:r>
              <a:rPr lang="en-US" altLang="zh-CN" dirty="0" smtClean="0">
                <a:solidFill>
                  <a:srgbClr val="FF0000"/>
                </a:solidFill>
              </a:rPr>
              <a:t>#</a:t>
            </a:r>
            <a:r>
              <a:rPr lang="zh-CN" altLang="en-US" dirty="0">
                <a:solidFill>
                  <a:srgbClr val="FF0000"/>
                </a:solidFill>
              </a:rPr>
              <a:t>花园之</a:t>
            </a:r>
            <a:r>
              <a:rPr lang="zh-CN" altLang="en-US" dirty="0" smtClean="0">
                <a:solidFill>
                  <a:srgbClr val="FF0000"/>
                </a:solidFill>
              </a:rPr>
              <a:t>城</a:t>
            </a:r>
            <a:r>
              <a:rPr lang="en-NZ" altLang="en-US" dirty="0">
                <a:solidFill>
                  <a:srgbClr val="FF0000"/>
                </a:solidFill>
              </a:rPr>
              <a:t/>
            </a:r>
            <a:br>
              <a:rPr lang="en-NZ" altLang="en-US" dirty="0">
                <a:solidFill>
                  <a:srgbClr val="FF0000"/>
                </a:solidFill>
              </a:rPr>
            </a:br>
            <a:endParaRPr lang="en-NZ"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976" y="1700213"/>
            <a:ext cx="4377057" cy="26642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6400" y="4315030"/>
            <a:ext cx="3466519" cy="25291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angle 6"/>
          <p:cNvSpPr/>
          <p:nvPr/>
        </p:nvSpPr>
        <p:spPr>
          <a:xfrm>
            <a:off x="740505" y="4437112"/>
            <a:ext cx="4572000" cy="3170099"/>
          </a:xfrm>
          <a:prstGeom prst="rect">
            <a:avLst/>
          </a:prstGeom>
        </p:spPr>
        <p:txBody>
          <a:bodyPr>
            <a:spAutoFit/>
          </a:bodyPr>
          <a:lstStyle/>
          <a:p>
            <a:pPr marL="342900" indent="-342900">
              <a:buClr>
                <a:srgbClr val="FF0000"/>
              </a:buClr>
              <a:buFont typeface="Wingdings" panose="05000000000000000000" pitchFamily="2" charset="2"/>
              <a:buChar char="Ø"/>
            </a:pPr>
            <a:r>
              <a:rPr lang="zh-CN" altLang="en-US" sz="2000" dirty="0" smtClean="0">
                <a:solidFill>
                  <a:srgbClr val="333399">
                    <a:lumMod val="75000"/>
                  </a:srgbClr>
                </a:solidFill>
              </a:rPr>
              <a:t>新西兰第二大城市</a:t>
            </a:r>
            <a:endParaRPr lang="en-US" altLang="zh-CN" sz="2000" dirty="0" smtClean="0">
              <a:solidFill>
                <a:srgbClr val="333399">
                  <a:lumMod val="75000"/>
                </a:srgbClr>
              </a:solidFill>
            </a:endParaRPr>
          </a:p>
          <a:p>
            <a:pPr>
              <a:buClr>
                <a:srgbClr val="FF0000"/>
              </a:buClr>
            </a:pPr>
            <a:r>
              <a:rPr lang="zh-CN" altLang="en-US" sz="2000" dirty="0" smtClean="0">
                <a:solidFill>
                  <a:srgbClr val="333399">
                    <a:lumMod val="75000"/>
                  </a:srgbClr>
                </a:solidFill>
              </a:rPr>
              <a:t>      城</a:t>
            </a:r>
            <a:r>
              <a:rPr lang="zh-CN" altLang="en-US" sz="2000" dirty="0">
                <a:solidFill>
                  <a:srgbClr val="333399">
                    <a:lumMod val="75000"/>
                  </a:srgbClr>
                </a:solidFill>
              </a:rPr>
              <a:t>市</a:t>
            </a:r>
            <a:r>
              <a:rPr lang="zh-CN" altLang="en-US" sz="2000" dirty="0" smtClean="0">
                <a:solidFill>
                  <a:srgbClr val="333399">
                    <a:lumMod val="75000"/>
                  </a:srgbClr>
                </a:solidFill>
              </a:rPr>
              <a:t>人</a:t>
            </a:r>
            <a:r>
              <a:rPr lang="zh-CN" altLang="en-US" sz="2000" dirty="0">
                <a:solidFill>
                  <a:srgbClr val="333399">
                    <a:lumMod val="75000"/>
                  </a:srgbClr>
                </a:solidFill>
              </a:rPr>
              <a:t>口</a:t>
            </a:r>
            <a:r>
              <a:rPr lang="en-US" sz="2000" dirty="0">
                <a:solidFill>
                  <a:srgbClr val="333399">
                    <a:lumMod val="75000"/>
                  </a:srgbClr>
                </a:solidFill>
              </a:rPr>
              <a:t>: </a:t>
            </a:r>
            <a:r>
              <a:rPr lang="en-US" sz="2000" dirty="0" smtClean="0">
                <a:solidFill>
                  <a:srgbClr val="333399">
                    <a:lumMod val="75000"/>
                  </a:srgbClr>
                </a:solidFill>
              </a:rPr>
              <a:t>39</a:t>
            </a:r>
            <a:r>
              <a:rPr lang="zh-CN" altLang="en-US" sz="2000" dirty="0" smtClean="0">
                <a:solidFill>
                  <a:srgbClr val="333399">
                    <a:lumMod val="75000"/>
                  </a:srgbClr>
                </a:solidFill>
              </a:rPr>
              <a:t>万， 坎特伯雷地区</a:t>
            </a:r>
            <a:r>
              <a:rPr lang="en-US" altLang="zh-CN" sz="2000" dirty="0" smtClean="0">
                <a:solidFill>
                  <a:srgbClr val="333399">
                    <a:lumMod val="75000"/>
                  </a:srgbClr>
                </a:solidFill>
              </a:rPr>
              <a:t>62</a:t>
            </a:r>
            <a:r>
              <a:rPr lang="zh-CN" altLang="en-US" sz="2000" dirty="0" smtClean="0">
                <a:solidFill>
                  <a:srgbClr val="333399">
                    <a:lumMod val="75000"/>
                  </a:srgbClr>
                </a:solidFill>
              </a:rPr>
              <a:t>万</a:t>
            </a:r>
            <a:endParaRPr lang="en-US" sz="2000" dirty="0" smtClean="0">
              <a:solidFill>
                <a:srgbClr val="333399">
                  <a:lumMod val="75000"/>
                </a:srgbClr>
              </a:solidFill>
            </a:endParaRPr>
          </a:p>
          <a:p>
            <a:pPr>
              <a:buClr>
                <a:srgbClr val="FF0000"/>
              </a:buClr>
            </a:pPr>
            <a:r>
              <a:rPr lang="en-US" sz="2000" dirty="0" smtClean="0">
                <a:solidFill>
                  <a:srgbClr val="333399">
                    <a:lumMod val="75000"/>
                  </a:srgbClr>
                </a:solidFill>
              </a:rPr>
              <a:t>      </a:t>
            </a:r>
            <a:r>
              <a:rPr lang="zh-CN" altLang="en-US" sz="2000" dirty="0" smtClean="0">
                <a:solidFill>
                  <a:srgbClr val="333399">
                    <a:lumMod val="75000"/>
                  </a:srgbClr>
                </a:solidFill>
              </a:rPr>
              <a:t>欧</a:t>
            </a:r>
            <a:r>
              <a:rPr lang="zh-CN" altLang="en-US" sz="2000" dirty="0">
                <a:solidFill>
                  <a:srgbClr val="333399">
                    <a:lumMod val="75000"/>
                  </a:srgbClr>
                </a:solidFill>
              </a:rPr>
              <a:t>洲裔</a:t>
            </a:r>
            <a:r>
              <a:rPr lang="en-US" sz="2000" dirty="0">
                <a:solidFill>
                  <a:srgbClr val="333399">
                    <a:lumMod val="75000"/>
                  </a:srgbClr>
                </a:solidFill>
              </a:rPr>
              <a:t>: </a:t>
            </a:r>
            <a:r>
              <a:rPr lang="en-US" sz="2000" dirty="0" smtClean="0">
                <a:solidFill>
                  <a:srgbClr val="333399">
                    <a:lumMod val="75000"/>
                  </a:srgbClr>
                </a:solidFill>
              </a:rPr>
              <a:t>8</a:t>
            </a:r>
            <a:r>
              <a:rPr lang="en-US" altLang="zh-CN" sz="2000" dirty="0" smtClean="0">
                <a:solidFill>
                  <a:srgbClr val="333399">
                    <a:lumMod val="75000"/>
                  </a:srgbClr>
                </a:solidFill>
              </a:rPr>
              <a:t>5</a:t>
            </a:r>
            <a:r>
              <a:rPr lang="en-US" sz="2000" dirty="0" smtClean="0">
                <a:solidFill>
                  <a:srgbClr val="333399">
                    <a:lumMod val="75000"/>
                  </a:srgbClr>
                </a:solidFill>
              </a:rPr>
              <a:t>%</a:t>
            </a:r>
            <a:r>
              <a:rPr lang="zh-CN" altLang="en-US" sz="2000" dirty="0">
                <a:solidFill>
                  <a:srgbClr val="333399">
                    <a:lumMod val="75000"/>
                  </a:srgbClr>
                </a:solidFill>
              </a:rPr>
              <a:t>，</a:t>
            </a:r>
            <a:r>
              <a:rPr lang="zh-CN" altLang="en-US" sz="2000" dirty="0" smtClean="0">
                <a:solidFill>
                  <a:srgbClr val="333399">
                    <a:lumMod val="75000"/>
                  </a:srgbClr>
                </a:solidFill>
              </a:rPr>
              <a:t>绝佳的英语语言环境</a:t>
            </a:r>
            <a:endParaRPr lang="en-US" sz="2000" dirty="0" smtClean="0">
              <a:solidFill>
                <a:srgbClr val="333399">
                  <a:lumMod val="75000"/>
                </a:srgbClr>
              </a:solidFill>
            </a:endParaRPr>
          </a:p>
          <a:p>
            <a:pPr marL="342900" indent="-342900">
              <a:buClr>
                <a:srgbClr val="FF0000"/>
              </a:buClr>
              <a:buFont typeface="Wingdings" panose="05000000000000000000" pitchFamily="2" charset="2"/>
              <a:buChar char="Ø"/>
            </a:pPr>
            <a:endParaRPr lang="en-US" altLang="zh-CN" sz="2000" dirty="0" smtClean="0">
              <a:solidFill>
                <a:srgbClr val="333399">
                  <a:lumMod val="75000"/>
                </a:srgbClr>
              </a:solidFill>
            </a:endParaRPr>
          </a:p>
          <a:p>
            <a:pPr marL="342900" indent="-342900">
              <a:buClr>
                <a:srgbClr val="FF0000"/>
              </a:buClr>
              <a:buFont typeface="Wingdings" panose="05000000000000000000" pitchFamily="2" charset="2"/>
              <a:buChar char="Ø"/>
            </a:pPr>
            <a:r>
              <a:rPr lang="en-US" altLang="zh-CN" sz="2000" dirty="0" smtClean="0">
                <a:solidFill>
                  <a:srgbClr val="333399">
                    <a:lumMod val="75000"/>
                  </a:srgbClr>
                </a:solidFill>
              </a:rPr>
              <a:t>50+</a:t>
            </a:r>
            <a:r>
              <a:rPr lang="zh-CN" altLang="en-US" sz="2000" dirty="0" smtClean="0">
                <a:solidFill>
                  <a:srgbClr val="333399">
                    <a:lumMod val="75000"/>
                  </a:srgbClr>
                </a:solidFill>
              </a:rPr>
              <a:t>中餐厅，口味丰富，安全放心</a:t>
            </a:r>
            <a:endParaRPr lang="en-US" altLang="zh-CN" sz="2000" dirty="0" smtClean="0">
              <a:solidFill>
                <a:srgbClr val="333399">
                  <a:lumMod val="75000"/>
                </a:srgbClr>
              </a:solidFill>
            </a:endParaRPr>
          </a:p>
          <a:p>
            <a:pPr marL="342900" indent="-342900">
              <a:buClr>
                <a:srgbClr val="FF0000"/>
              </a:buClr>
              <a:buFont typeface="Wingdings" panose="05000000000000000000" pitchFamily="2" charset="2"/>
              <a:buChar char="Ø"/>
            </a:pPr>
            <a:r>
              <a:rPr lang="en-US" altLang="zh-CN" sz="2000" dirty="0" smtClean="0">
                <a:solidFill>
                  <a:srgbClr val="333399">
                    <a:lumMod val="75000"/>
                  </a:srgbClr>
                </a:solidFill>
              </a:rPr>
              <a:t>740+</a:t>
            </a:r>
            <a:r>
              <a:rPr lang="zh-CN" altLang="en-US" sz="2000" dirty="0" smtClean="0">
                <a:solidFill>
                  <a:srgbClr val="333399">
                    <a:lumMod val="75000"/>
                  </a:srgbClr>
                </a:solidFill>
              </a:rPr>
              <a:t>植物园，天然大氧吧</a:t>
            </a:r>
            <a:endParaRPr lang="en-US" altLang="zh-CN" sz="2000" dirty="0" smtClean="0">
              <a:solidFill>
                <a:srgbClr val="333399">
                  <a:lumMod val="75000"/>
                </a:srgbClr>
              </a:solidFill>
            </a:endParaRPr>
          </a:p>
          <a:p>
            <a:pPr marL="342900" indent="-342900">
              <a:buClr>
                <a:srgbClr val="FF0000"/>
              </a:buClr>
              <a:buFont typeface="Wingdings" panose="05000000000000000000" pitchFamily="2" charset="2"/>
              <a:buChar char="Ø"/>
            </a:pPr>
            <a:r>
              <a:rPr lang="zh-CN" altLang="en-US" sz="2000" dirty="0" smtClean="0">
                <a:solidFill>
                  <a:srgbClr val="333399">
                    <a:lumMod val="75000"/>
                  </a:srgbClr>
                </a:solidFill>
              </a:rPr>
              <a:t>南航直飞，广州至基督城</a:t>
            </a:r>
            <a:endParaRPr lang="en-US" altLang="zh-CN" sz="2000" dirty="0" smtClean="0">
              <a:solidFill>
                <a:srgbClr val="333399">
                  <a:lumMod val="75000"/>
                </a:srgbClr>
              </a:solidFill>
            </a:endParaRPr>
          </a:p>
          <a:p>
            <a:pPr marL="342900" indent="-342900">
              <a:buClr>
                <a:srgbClr val="FF0000"/>
              </a:buClr>
              <a:buFont typeface="Wingdings" panose="05000000000000000000" pitchFamily="2" charset="2"/>
              <a:buChar char="Ø"/>
            </a:pPr>
            <a:r>
              <a:rPr lang="zh-CN" altLang="en-US" sz="2000" dirty="0">
                <a:solidFill>
                  <a:srgbClr val="333399">
                    <a:lumMod val="75000"/>
                  </a:srgbClr>
                </a:solidFill>
              </a:rPr>
              <a:t>南</a:t>
            </a:r>
            <a:r>
              <a:rPr lang="zh-CN" altLang="en-US" sz="2000" dirty="0" smtClean="0">
                <a:solidFill>
                  <a:srgbClr val="333399">
                    <a:lumMod val="75000"/>
                  </a:srgbClr>
                </a:solidFill>
              </a:rPr>
              <a:t>岛国际枢纽中心，交通便捷</a:t>
            </a:r>
            <a:endParaRPr lang="en-US" sz="2000" dirty="0" smtClean="0">
              <a:solidFill>
                <a:srgbClr val="333399">
                  <a:lumMod val="75000"/>
                </a:srgbClr>
              </a:solidFill>
            </a:endParaRPr>
          </a:p>
          <a:p>
            <a:pPr marL="342900" indent="-342900">
              <a:buClr>
                <a:srgbClr val="FF0000"/>
              </a:buClr>
              <a:buFont typeface="Wingdings" panose="05000000000000000000" pitchFamily="2" charset="2"/>
              <a:buChar char="Ø"/>
            </a:pPr>
            <a:endParaRPr lang="en-US" sz="2000" dirty="0" smtClean="0">
              <a:solidFill>
                <a:srgbClr val="333399">
                  <a:lumMod val="75000"/>
                </a:srgbClr>
              </a:solidFill>
            </a:endParaRPr>
          </a:p>
          <a:p>
            <a:pPr marL="342900" indent="-342900">
              <a:buClr>
                <a:srgbClr val="FF0000"/>
              </a:buClr>
              <a:buFont typeface="Wingdings" panose="05000000000000000000" pitchFamily="2" charset="2"/>
              <a:buChar char="Ø"/>
            </a:pPr>
            <a:endParaRPr lang="en-US" sz="2000" dirty="0">
              <a:solidFill>
                <a:srgbClr val="333399">
                  <a:lumMod val="75000"/>
                </a:srgbClr>
              </a:solidFill>
            </a:endParaRPr>
          </a:p>
        </p:txBody>
      </p:sp>
    </p:spTree>
    <p:extLst>
      <p:ext uri="{BB962C8B-B14F-4D97-AF65-F5344CB8AC3E}">
        <p14:creationId xmlns:p14="http://schemas.microsoft.com/office/powerpoint/2010/main" val="33938992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lstStyle/>
          <a:p>
            <a:r>
              <a:rPr lang="en-NZ" b="0" dirty="0"/>
              <a:t>Master of Applied Translation and Interpreting</a:t>
            </a:r>
            <a:endParaRPr lang="en-NZ" dirty="0"/>
          </a:p>
        </p:txBody>
      </p:sp>
      <p:pic>
        <p:nvPicPr>
          <p:cNvPr id="5" name="Picture 4"/>
          <p:cNvPicPr>
            <a:picLocks noChangeAspect="1"/>
          </p:cNvPicPr>
          <p:nvPr/>
        </p:nvPicPr>
        <p:blipFill>
          <a:blip r:embed="rId3"/>
          <a:stretch>
            <a:fillRect/>
          </a:stretch>
        </p:blipFill>
        <p:spPr>
          <a:xfrm>
            <a:off x="128587" y="958850"/>
            <a:ext cx="8886825" cy="5924550"/>
          </a:xfrm>
          <a:prstGeom prst="rect">
            <a:avLst/>
          </a:prstGeom>
        </p:spPr>
      </p:pic>
      <p:sp>
        <p:nvSpPr>
          <p:cNvPr id="6" name="Content Placeholder 5"/>
          <p:cNvSpPr>
            <a:spLocks noGrp="1"/>
          </p:cNvSpPr>
          <p:nvPr>
            <p:ph idx="1"/>
          </p:nvPr>
        </p:nvSpPr>
        <p:spPr/>
        <p:txBody>
          <a:bodyPr/>
          <a:lstStyle/>
          <a:p>
            <a:endParaRPr lang="en-NZ" dirty="0"/>
          </a:p>
        </p:txBody>
      </p:sp>
    </p:spTree>
    <p:extLst>
      <p:ext uri="{BB962C8B-B14F-4D97-AF65-F5344CB8AC3E}">
        <p14:creationId xmlns:p14="http://schemas.microsoft.com/office/powerpoint/2010/main" val="7513487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a:xfrm>
            <a:off x="5105400" y="1417637"/>
            <a:ext cx="3562574" cy="1693117"/>
          </a:xfrm>
        </p:spPr>
        <p:txBody>
          <a:bodyPr/>
          <a:lstStyle/>
          <a:p>
            <a:r>
              <a:rPr lang="zh-CN" altLang="en-US" dirty="0" smtClean="0"/>
              <a:t>另外文学院有</a:t>
            </a:r>
            <a:r>
              <a:rPr lang="en-US" altLang="zh-CN" dirty="0" smtClean="0"/>
              <a:t>BA, BFA,GD,PGC,PGD,MA</a:t>
            </a:r>
            <a:r>
              <a:rPr lang="zh-CN" altLang="en-US" dirty="0"/>
              <a:t>，</a:t>
            </a:r>
            <a:r>
              <a:rPr lang="en-US" altLang="zh-CN" dirty="0" smtClean="0"/>
              <a:t>MFA</a:t>
            </a:r>
            <a:r>
              <a:rPr lang="zh-CN" altLang="en-US" dirty="0" smtClean="0"/>
              <a:t>，</a:t>
            </a:r>
            <a:r>
              <a:rPr lang="en-US" altLang="zh-CN" dirty="0" smtClean="0"/>
              <a:t>PhD</a:t>
            </a:r>
            <a:r>
              <a:rPr lang="zh-CN" altLang="en-US" dirty="0" smtClean="0"/>
              <a:t>各个专业</a:t>
            </a:r>
            <a:endParaRPr lang="en-NZ" dirty="0"/>
          </a:p>
        </p:txBody>
      </p:sp>
      <p:pic>
        <p:nvPicPr>
          <p:cNvPr id="4" name="Picture 3"/>
          <p:cNvPicPr>
            <a:picLocks noChangeAspect="1"/>
          </p:cNvPicPr>
          <p:nvPr/>
        </p:nvPicPr>
        <p:blipFill>
          <a:blip r:embed="rId3"/>
          <a:stretch>
            <a:fillRect/>
          </a:stretch>
        </p:blipFill>
        <p:spPr>
          <a:xfrm>
            <a:off x="533400" y="256165"/>
            <a:ext cx="4038600" cy="6354762"/>
          </a:xfrm>
          <a:prstGeom prst="rect">
            <a:avLst/>
          </a:prstGeom>
        </p:spPr>
      </p:pic>
    </p:spTree>
    <p:extLst>
      <p:ext uri="{BB962C8B-B14F-4D97-AF65-F5344CB8AC3E}">
        <p14:creationId xmlns:p14="http://schemas.microsoft.com/office/powerpoint/2010/main" val="41974545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p:cNvSpPr>
          <p:nvPr/>
        </p:nvSpPr>
        <p:spPr bwMode="auto">
          <a:xfrm>
            <a:off x="395536" y="548680"/>
            <a:ext cx="7051675" cy="936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a:defRPr sz="4200">
                <a:solidFill>
                  <a:srgbClr val="000000"/>
                </a:solidFill>
                <a:latin typeface="Gill Sans" charset="0"/>
                <a:ea typeface="ヒラギノ角ゴ ProN W3" charset="-128"/>
                <a:sym typeface="Gill Sans" charset="0"/>
              </a:defRPr>
            </a:lvl1pPr>
            <a:lvl2pPr marL="742950" indent="-285750">
              <a:defRPr sz="4200">
                <a:solidFill>
                  <a:srgbClr val="000000"/>
                </a:solidFill>
                <a:latin typeface="Gill Sans" charset="0"/>
                <a:ea typeface="ヒラギノ角ゴ ProN W3" charset="-128"/>
                <a:sym typeface="Gill Sans" charset="0"/>
              </a:defRPr>
            </a:lvl2pPr>
            <a:lvl3pPr marL="1143000" indent="-228600">
              <a:defRPr sz="4200">
                <a:solidFill>
                  <a:srgbClr val="000000"/>
                </a:solidFill>
                <a:latin typeface="Gill Sans" charset="0"/>
                <a:ea typeface="ヒラギノ角ゴ ProN W3" charset="-128"/>
                <a:sym typeface="Gill Sans" charset="0"/>
              </a:defRPr>
            </a:lvl3pPr>
            <a:lvl4pPr marL="1600200" indent="-228600">
              <a:defRPr sz="4200">
                <a:solidFill>
                  <a:srgbClr val="000000"/>
                </a:solidFill>
                <a:latin typeface="Gill Sans" charset="0"/>
                <a:ea typeface="ヒラギノ角ゴ ProN W3" charset="-128"/>
                <a:sym typeface="Gill Sans" charset="0"/>
              </a:defRPr>
            </a:lvl4pPr>
            <a:lvl5pPr marL="2057400" indent="-228600">
              <a:defRPr sz="4200">
                <a:solidFill>
                  <a:srgbClr val="000000"/>
                </a:solidFill>
                <a:latin typeface="Gill Sans" charset="0"/>
                <a:ea typeface="ヒラギノ角ゴ ProN W3" charset="-128"/>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lnSpc>
                <a:spcPct val="90000"/>
              </a:lnSpc>
            </a:pPr>
            <a:r>
              <a:rPr lang="en-US" altLang="en-US" sz="3200" b="1" dirty="0" smtClean="0">
                <a:solidFill>
                  <a:srgbClr val="E6282A"/>
                </a:solidFill>
                <a:latin typeface="Georgia" panose="02040502050405020303" pitchFamily="18" charset="0"/>
                <a:ea typeface="MS PGothic" panose="020B0600070205080204" pitchFamily="34" charset="-128"/>
                <a:sym typeface="Georgia" panose="02040502050405020303" pitchFamily="18" charset="0"/>
              </a:rPr>
              <a:t>UC Support</a:t>
            </a:r>
            <a:endParaRPr lang="en-US" altLang="en-US" sz="3200" b="1" dirty="0">
              <a:solidFill>
                <a:srgbClr val="E6282A"/>
              </a:solidFill>
              <a:latin typeface="Georgia" panose="02040502050405020303" pitchFamily="18" charset="0"/>
              <a:ea typeface="MS PGothic" panose="020B0600070205080204" pitchFamily="34" charset="-128"/>
              <a:sym typeface="Georgia" panose="02040502050405020303" pitchFamily="18" charset="0"/>
            </a:endParaRPr>
          </a:p>
          <a:p>
            <a:pPr eaLnBrk="1" hangingPunct="1">
              <a:lnSpc>
                <a:spcPct val="90000"/>
              </a:lnSpc>
            </a:pPr>
            <a:r>
              <a:rPr lang="en-US" altLang="en-US" sz="3200" b="1" dirty="0" smtClean="0">
                <a:solidFill>
                  <a:srgbClr val="E6282A"/>
                </a:solidFill>
                <a:latin typeface="Georgia" panose="02040502050405020303" pitchFamily="18" charset="0"/>
                <a:ea typeface="MS PGothic" panose="020B0600070205080204" pitchFamily="34" charset="-128"/>
                <a:sym typeface="Georgia" panose="02040502050405020303" pitchFamily="18" charset="0"/>
              </a:rPr>
              <a:t>Careers: Work-ready and search</a:t>
            </a:r>
            <a:endParaRPr lang="en-US" altLang="en-US" sz="3200" b="1" dirty="0">
              <a:solidFill>
                <a:srgbClr val="E6282A"/>
              </a:solidFill>
              <a:latin typeface="Georgia" panose="02040502050405020303" pitchFamily="18" charset="0"/>
              <a:ea typeface="MS PGothic" panose="020B0600070205080204" pitchFamily="34" charset="-128"/>
              <a:sym typeface="Georgia" panose="02040502050405020303" pitchFamily="18" charset="0"/>
            </a:endParaRPr>
          </a:p>
        </p:txBody>
      </p:sp>
      <p:pic>
        <p:nvPicPr>
          <p:cNvPr id="3" name="Picture 2"/>
          <p:cNvPicPr>
            <a:picLocks noChangeAspect="1"/>
          </p:cNvPicPr>
          <p:nvPr/>
        </p:nvPicPr>
        <p:blipFill>
          <a:blip r:embed="rId3"/>
          <a:stretch>
            <a:fillRect/>
          </a:stretch>
        </p:blipFill>
        <p:spPr>
          <a:xfrm>
            <a:off x="1187624" y="1628800"/>
            <a:ext cx="6336704" cy="5114037"/>
          </a:xfrm>
          <a:prstGeom prst="rect">
            <a:avLst/>
          </a:prstGeom>
        </p:spPr>
      </p:pic>
    </p:spTree>
    <p:extLst>
      <p:ext uri="{BB962C8B-B14F-4D97-AF65-F5344CB8AC3E}">
        <p14:creationId xmlns:p14="http://schemas.microsoft.com/office/powerpoint/2010/main" val="17759624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457200"/>
            <a:ext cx="8229600" cy="1143000"/>
          </a:xfrm>
          <a:prstGeom prst="rect">
            <a:avLst/>
          </a:prstGeom>
        </p:spPr>
        <p:txBody>
          <a:bodyPr/>
          <a:lstStyle/>
          <a:p>
            <a:r>
              <a:rPr lang="zh-CN" altLang="en-US" dirty="0"/>
              <a:t>合</a:t>
            </a:r>
            <a:r>
              <a:rPr lang="zh-CN" altLang="en-US" dirty="0" smtClean="0"/>
              <a:t>作方式</a:t>
            </a:r>
            <a:endParaRPr lang="en-NZ" dirty="0"/>
          </a:p>
        </p:txBody>
      </p:sp>
      <p:sp>
        <p:nvSpPr>
          <p:cNvPr id="3" name="Content Placeholder 2"/>
          <p:cNvSpPr>
            <a:spLocks noGrp="1"/>
          </p:cNvSpPr>
          <p:nvPr>
            <p:ph idx="4294967295"/>
          </p:nvPr>
        </p:nvSpPr>
        <p:spPr>
          <a:xfrm>
            <a:off x="228600" y="1600200"/>
            <a:ext cx="8229600" cy="4525962"/>
          </a:xfrm>
          <a:prstGeom prst="rect">
            <a:avLst/>
          </a:prstGeom>
        </p:spPr>
        <p:txBody>
          <a:bodyPr/>
          <a:lstStyle/>
          <a:p>
            <a:r>
              <a:rPr lang="zh-CN" altLang="en-US" dirty="0" smtClean="0"/>
              <a:t>半年、一年转学分项目</a:t>
            </a:r>
            <a:endParaRPr lang="en-US" altLang="zh-CN" dirty="0" smtClean="0"/>
          </a:p>
          <a:p>
            <a:r>
              <a:rPr lang="en-US" altLang="zh-CN" dirty="0" smtClean="0"/>
              <a:t>3+1+1  </a:t>
            </a:r>
            <a:r>
              <a:rPr lang="zh-CN" altLang="en-US" dirty="0" smtClean="0"/>
              <a:t>中国学士学位、加坎大硕士学位</a:t>
            </a:r>
            <a:endParaRPr lang="en-US" altLang="zh-CN" dirty="0" smtClean="0"/>
          </a:p>
          <a:p>
            <a:r>
              <a:rPr lang="en-US" altLang="zh-CN" dirty="0" smtClean="0"/>
              <a:t>1+1+1   </a:t>
            </a:r>
            <a:r>
              <a:rPr lang="zh-CN" altLang="en-US" dirty="0" smtClean="0"/>
              <a:t>双硕士项目</a:t>
            </a:r>
            <a:endParaRPr lang="en-US" altLang="zh-CN" dirty="0" smtClean="0"/>
          </a:p>
          <a:p>
            <a:r>
              <a:rPr lang="zh-CN" altLang="en-US" dirty="0" smtClean="0"/>
              <a:t>教师教育 （各个学院到坎大教育学院）</a:t>
            </a:r>
            <a:endParaRPr lang="en-US" altLang="zh-CN" dirty="0" smtClean="0"/>
          </a:p>
          <a:p>
            <a:r>
              <a:rPr lang="zh-CN" altLang="en-US" dirty="0" smtClean="0"/>
              <a:t>教师访学项目（研究领域对接）</a:t>
            </a:r>
            <a:endParaRPr lang="en-US" altLang="zh-CN" dirty="0" smtClean="0"/>
          </a:p>
          <a:p>
            <a:r>
              <a:rPr lang="zh-CN" altLang="en-US" dirty="0"/>
              <a:t>研究</a:t>
            </a:r>
            <a:r>
              <a:rPr lang="zh-CN" altLang="en-US" dirty="0" smtClean="0"/>
              <a:t>生共同培养（研究型硕士、博士）</a:t>
            </a:r>
            <a:endParaRPr lang="en-US" altLang="zh-CN" dirty="0" smtClean="0"/>
          </a:p>
          <a:p>
            <a:r>
              <a:rPr lang="en-US" altLang="zh-CN" dirty="0" smtClean="0"/>
              <a:t>CSC</a:t>
            </a:r>
            <a:r>
              <a:rPr lang="zh-CN" altLang="en-US" dirty="0" smtClean="0"/>
              <a:t>合作研究</a:t>
            </a:r>
            <a:endParaRPr lang="en-US" altLang="zh-CN" dirty="0" smtClean="0"/>
          </a:p>
          <a:p>
            <a:endParaRPr lang="en-US" altLang="zh-CN" dirty="0" smtClean="0"/>
          </a:p>
          <a:p>
            <a:endParaRPr lang="en-US" altLang="zh-CN" dirty="0" smtClean="0"/>
          </a:p>
          <a:p>
            <a:endParaRPr lang="en-US" altLang="zh-CN" dirty="0" smtClean="0"/>
          </a:p>
        </p:txBody>
      </p:sp>
    </p:spTree>
    <p:extLst>
      <p:ext uri="{BB962C8B-B14F-4D97-AF65-F5344CB8AC3E}">
        <p14:creationId xmlns:p14="http://schemas.microsoft.com/office/powerpoint/2010/main" val="1077444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78691" y="457200"/>
            <a:ext cx="8229600" cy="1143000"/>
          </a:xfrm>
          <a:prstGeom prst="rect">
            <a:avLst/>
          </a:prstGeom>
        </p:spPr>
        <p:txBody>
          <a:bodyPr/>
          <a:lstStyle/>
          <a:p>
            <a:r>
              <a:rPr lang="zh-CN" altLang="en-US" dirty="0">
                <a:solidFill>
                  <a:srgbClr val="FF0000"/>
                </a:solidFill>
              </a:rPr>
              <a:t>为什么选择基督</a:t>
            </a:r>
            <a:r>
              <a:rPr lang="zh-CN" altLang="en-US" dirty="0" smtClean="0">
                <a:solidFill>
                  <a:srgbClr val="FF0000"/>
                </a:solidFill>
              </a:rPr>
              <a:t>城？</a:t>
            </a:r>
            <a:endParaRPr lang="en-NZ"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293" t="1312" r="1208" b="1722"/>
          <a:stretch/>
        </p:blipFill>
        <p:spPr>
          <a:xfrm>
            <a:off x="2438400" y="1676400"/>
            <a:ext cx="6553200" cy="508747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1676400"/>
            <a:ext cx="2057400" cy="5087478"/>
          </a:xfrm>
          <a:prstGeom prst="rect">
            <a:avLst/>
          </a:prstGeom>
        </p:spPr>
      </p:pic>
    </p:spTree>
    <p:extLst>
      <p:ext uri="{BB962C8B-B14F-4D97-AF65-F5344CB8AC3E}">
        <p14:creationId xmlns:p14="http://schemas.microsoft.com/office/powerpoint/2010/main" val="13266820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lstStyle/>
          <a:p>
            <a:endParaRPr lang="en-NZ" altLang="zh-CN"/>
          </a:p>
        </p:txBody>
      </p:sp>
      <p:pic>
        <p:nvPicPr>
          <p:cNvPr id="20483"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4080" y="-219911"/>
            <a:ext cx="10352160" cy="6900082"/>
          </a:xfrm>
        </p:spPr>
      </p:pic>
    </p:spTree>
    <p:extLst>
      <p:ext uri="{BB962C8B-B14F-4D97-AF65-F5344CB8AC3E}">
        <p14:creationId xmlns:p14="http://schemas.microsoft.com/office/powerpoint/2010/main" val="13403471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lstStyle/>
          <a:p>
            <a:endParaRPr lang="en-NZ" altLang="zh-CN"/>
          </a:p>
        </p:txBody>
      </p:sp>
      <p:pic>
        <p:nvPicPr>
          <p:cNvPr id="21507"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8473"/>
            <a:ext cx="9700568" cy="6467045"/>
          </a:xfrm>
        </p:spPr>
      </p:pic>
    </p:spTree>
    <p:extLst>
      <p:ext uri="{BB962C8B-B14F-4D97-AF65-F5344CB8AC3E}">
        <p14:creationId xmlns:p14="http://schemas.microsoft.com/office/powerpoint/2010/main" val="21914713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2642" y="105884"/>
            <a:ext cx="12598793" cy="6556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08492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452438"/>
            <a:ext cx="8229600" cy="1143000"/>
          </a:xfrm>
          <a:prstGeom prst="rect">
            <a:avLst/>
          </a:prstGeom>
        </p:spPr>
        <p:txBody>
          <a:bodyPr/>
          <a:lstStyle/>
          <a:p>
            <a:r>
              <a:rPr lang="zh-CN" altLang="en-US" dirty="0" smtClean="0">
                <a:solidFill>
                  <a:srgbClr val="FF0000"/>
                </a:solidFill>
              </a:rPr>
              <a:t>为什么选择基督城这座</a:t>
            </a:r>
            <a:r>
              <a:rPr lang="en-US" altLang="zh-CN" dirty="0" smtClean="0">
                <a:solidFill>
                  <a:srgbClr val="FF0000"/>
                </a:solidFill>
              </a:rPr>
              <a:t>#</a:t>
            </a:r>
            <a:r>
              <a:rPr lang="zh-CN" altLang="en-US" dirty="0">
                <a:solidFill>
                  <a:srgbClr val="FF0000"/>
                </a:solidFill>
              </a:rPr>
              <a:t>机遇</a:t>
            </a:r>
            <a:r>
              <a:rPr lang="zh-CN" altLang="en-US" dirty="0" smtClean="0">
                <a:solidFill>
                  <a:srgbClr val="FF0000"/>
                </a:solidFill>
              </a:rPr>
              <a:t>之城？</a:t>
            </a:r>
            <a:r>
              <a:rPr lang="en-NZ" altLang="en-US" dirty="0">
                <a:solidFill>
                  <a:srgbClr val="FF0000"/>
                </a:solidFill>
              </a:rPr>
              <a:t/>
            </a:r>
            <a:br>
              <a:rPr lang="en-NZ" altLang="en-US" dirty="0">
                <a:solidFill>
                  <a:srgbClr val="FF0000"/>
                </a:solidFill>
              </a:rPr>
            </a:br>
            <a:endParaRPr lang="en-NZ"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992" b="-1"/>
          <a:stretch/>
        </p:blipFill>
        <p:spPr>
          <a:xfrm>
            <a:off x="133028" y="2368214"/>
            <a:ext cx="3676972" cy="252981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98425" y="2368214"/>
            <a:ext cx="4934868" cy="2529811"/>
          </a:xfrm>
          <a:prstGeom prst="rect">
            <a:avLst/>
          </a:prstGeom>
        </p:spPr>
      </p:pic>
      <p:pic>
        <p:nvPicPr>
          <p:cNvPr id="6" name="Picture 2" descr="E:\Chch and UC Photos\Chch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0250" y="4953000"/>
            <a:ext cx="2708128" cy="1837361"/>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43292" y="4953000"/>
            <a:ext cx="2895600" cy="1851829"/>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13806" y="4970361"/>
            <a:ext cx="2824310" cy="1837362"/>
          </a:xfrm>
          <a:prstGeom prst="rect">
            <a:avLst/>
          </a:prstGeom>
        </p:spPr>
      </p:pic>
      <p:sp>
        <p:nvSpPr>
          <p:cNvPr id="9" name="Rectangle 8"/>
          <p:cNvSpPr/>
          <p:nvPr/>
        </p:nvSpPr>
        <p:spPr>
          <a:xfrm>
            <a:off x="392575" y="1715831"/>
            <a:ext cx="3262432" cy="400110"/>
          </a:xfrm>
          <a:prstGeom prst="rect">
            <a:avLst/>
          </a:prstGeom>
        </p:spPr>
        <p:txBody>
          <a:bodyPr wrap="none">
            <a:spAutoFit/>
          </a:bodyPr>
          <a:lstStyle/>
          <a:p>
            <a:r>
              <a:rPr lang="zh-CN" altLang="en-US" sz="2000" b="1" dirty="0">
                <a:solidFill>
                  <a:srgbClr val="002060"/>
                </a:solidFill>
                <a:ea typeface="Verdana" panose="020B0604030504040204" pitchFamily="34" charset="0"/>
                <a:cs typeface="Verdana" panose="020B0604030504040204" pitchFamily="34" charset="0"/>
              </a:rPr>
              <a:t>巨</a:t>
            </a:r>
            <a:r>
              <a:rPr lang="zh-CN" altLang="en-US" sz="2000" b="1" dirty="0" smtClean="0">
                <a:solidFill>
                  <a:srgbClr val="002060"/>
                </a:solidFill>
                <a:ea typeface="Verdana" panose="020B0604030504040204" pitchFamily="34" charset="0"/>
                <a:cs typeface="Verdana" panose="020B0604030504040204" pitchFamily="34" charset="0"/>
              </a:rPr>
              <a:t>大的资金投入和人才需求</a:t>
            </a:r>
            <a:endParaRPr lang="en-NZ" sz="2000" b="1" dirty="0">
              <a:solidFill>
                <a:srgbClr val="002060"/>
              </a:solidFill>
              <a:ea typeface="Verdana" panose="020B0604030504040204" pitchFamily="34" charset="0"/>
              <a:cs typeface="Verdana" panose="020B0604030504040204" pitchFamily="34" charset="0"/>
            </a:endParaRPr>
          </a:p>
        </p:txBody>
      </p:sp>
      <p:sp>
        <p:nvSpPr>
          <p:cNvPr id="10" name="Rectangle 9"/>
          <p:cNvSpPr/>
          <p:nvPr/>
        </p:nvSpPr>
        <p:spPr>
          <a:xfrm>
            <a:off x="4876800" y="1715831"/>
            <a:ext cx="2492990" cy="400110"/>
          </a:xfrm>
          <a:prstGeom prst="rect">
            <a:avLst/>
          </a:prstGeom>
        </p:spPr>
        <p:txBody>
          <a:bodyPr wrap="none">
            <a:spAutoFit/>
          </a:bodyPr>
          <a:lstStyle/>
          <a:p>
            <a:r>
              <a:rPr lang="zh-CN" altLang="en-US" sz="2000" b="1" dirty="0">
                <a:solidFill>
                  <a:srgbClr val="002060"/>
                </a:solidFill>
                <a:ea typeface="Verdana" panose="020B0604030504040204" pitchFamily="34" charset="0"/>
                <a:cs typeface="Verdana" panose="020B0604030504040204" pitchFamily="34" charset="0"/>
              </a:rPr>
              <a:t>强</a:t>
            </a:r>
            <a:r>
              <a:rPr lang="zh-CN" altLang="en-US" sz="2000" b="1" dirty="0" smtClean="0">
                <a:solidFill>
                  <a:srgbClr val="002060"/>
                </a:solidFill>
                <a:ea typeface="Verdana" panose="020B0604030504040204" pitchFamily="34" charset="0"/>
                <a:cs typeface="Verdana" panose="020B0604030504040204" pitchFamily="34" charset="0"/>
              </a:rPr>
              <a:t>劲的就业机会增长</a:t>
            </a:r>
            <a:endParaRPr lang="en-NZ" sz="2000" b="1" dirty="0">
              <a:solidFill>
                <a:srgbClr val="002060"/>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372453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292" y="462771"/>
            <a:ext cx="8229600" cy="1143000"/>
          </a:xfrm>
          <a:prstGeom prst="rect">
            <a:avLst/>
          </a:prstGeom>
        </p:spPr>
        <p:txBody>
          <a:bodyPr/>
          <a:lstStyle/>
          <a:p>
            <a:r>
              <a:rPr lang="zh-CN" altLang="en-US" dirty="0" smtClean="0">
                <a:solidFill>
                  <a:srgbClr val="FF0000"/>
                </a:solidFill>
              </a:rPr>
              <a:t>基督城这座</a:t>
            </a:r>
            <a:r>
              <a:rPr lang="en-US" altLang="zh-CN" dirty="0" smtClean="0">
                <a:solidFill>
                  <a:srgbClr val="FF0000"/>
                </a:solidFill>
              </a:rPr>
              <a:t>#</a:t>
            </a:r>
            <a:r>
              <a:rPr lang="zh-CN" altLang="en-US" dirty="0">
                <a:solidFill>
                  <a:srgbClr val="FF0000"/>
                </a:solidFill>
              </a:rPr>
              <a:t>机遇</a:t>
            </a:r>
            <a:r>
              <a:rPr lang="zh-CN" altLang="en-US" dirty="0" smtClean="0">
                <a:solidFill>
                  <a:srgbClr val="FF0000"/>
                </a:solidFill>
              </a:rPr>
              <a:t>之城</a:t>
            </a:r>
            <a:r>
              <a:rPr lang="en-NZ" altLang="en-US" dirty="0">
                <a:solidFill>
                  <a:srgbClr val="FF0000"/>
                </a:solidFill>
              </a:rPr>
              <a:t/>
            </a:r>
            <a:br>
              <a:rPr lang="en-NZ" altLang="en-US" dirty="0">
                <a:solidFill>
                  <a:srgbClr val="FF0000"/>
                </a:solidFill>
              </a:rPr>
            </a:br>
            <a:endParaRPr lang="en-NZ"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992" b="-1"/>
          <a:stretch/>
        </p:blipFill>
        <p:spPr>
          <a:xfrm>
            <a:off x="4812756" y="1828800"/>
            <a:ext cx="3676972" cy="2529811"/>
          </a:xfrm>
          <a:prstGeom prst="rect">
            <a:avLst/>
          </a:prstGeom>
        </p:spPr>
      </p:pic>
      <p:pic>
        <p:nvPicPr>
          <p:cNvPr id="6" name="Picture 2" descr="E:\Chch and UC Photos\Chch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0250" y="4953000"/>
            <a:ext cx="2708128" cy="1837361"/>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43292" y="4953000"/>
            <a:ext cx="2895600" cy="1851829"/>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13806" y="4970361"/>
            <a:ext cx="2824310" cy="1837362"/>
          </a:xfrm>
          <a:prstGeom prst="rect">
            <a:avLst/>
          </a:prstGeom>
        </p:spPr>
      </p:pic>
      <p:sp>
        <p:nvSpPr>
          <p:cNvPr id="10" name="Rectangle 9"/>
          <p:cNvSpPr/>
          <p:nvPr/>
        </p:nvSpPr>
        <p:spPr>
          <a:xfrm>
            <a:off x="457200" y="1650992"/>
            <a:ext cx="3810000" cy="3323987"/>
          </a:xfrm>
          <a:prstGeom prst="rect">
            <a:avLst/>
          </a:prstGeom>
        </p:spPr>
        <p:txBody>
          <a:bodyPr wrap="square">
            <a:spAutoFit/>
          </a:bodyPr>
          <a:lstStyle/>
          <a:p>
            <a:pPr marL="342900" indent="-342900">
              <a:buFont typeface="Wingdings" panose="05000000000000000000" pitchFamily="2" charset="2"/>
              <a:buChar char="ü"/>
            </a:pPr>
            <a:endParaRPr lang="en-US" altLang="zh-CN" sz="2000" b="1" dirty="0" smtClean="0">
              <a:solidFill>
                <a:srgbClr val="002060"/>
              </a:solidFill>
              <a:ea typeface="Verdana" panose="020B0604030504040204" pitchFamily="34" charset="0"/>
              <a:cs typeface="Verdana" panose="020B0604030504040204" pitchFamily="34" charset="0"/>
            </a:endParaRPr>
          </a:p>
          <a:p>
            <a:pPr marL="342900" indent="-342900">
              <a:lnSpc>
                <a:spcPct val="150000"/>
              </a:lnSpc>
              <a:buFont typeface="Wingdings" panose="05000000000000000000" pitchFamily="2" charset="2"/>
              <a:buChar char="ü"/>
            </a:pPr>
            <a:r>
              <a:rPr lang="zh-CN" altLang="en-US" sz="2000" b="1" dirty="0">
                <a:solidFill>
                  <a:srgbClr val="002060"/>
                </a:solidFill>
                <a:ea typeface="Verdana" panose="020B0604030504040204" pitchFamily="34" charset="0"/>
                <a:cs typeface="Verdana" panose="020B0604030504040204" pitchFamily="34" charset="0"/>
              </a:rPr>
              <a:t>巨大的资金投入和人才需</a:t>
            </a:r>
            <a:r>
              <a:rPr lang="zh-CN" altLang="en-US" sz="2000" b="1" dirty="0" smtClean="0">
                <a:solidFill>
                  <a:srgbClr val="002060"/>
                </a:solidFill>
                <a:ea typeface="Verdana" panose="020B0604030504040204" pitchFamily="34" charset="0"/>
                <a:cs typeface="Verdana" panose="020B0604030504040204" pitchFamily="34" charset="0"/>
              </a:rPr>
              <a:t>求</a:t>
            </a:r>
            <a:endParaRPr lang="en-US" altLang="zh-CN" sz="2000" b="1" dirty="0">
              <a:solidFill>
                <a:srgbClr val="002060"/>
              </a:solidFill>
              <a:ea typeface="Verdana" panose="020B0604030504040204" pitchFamily="34" charset="0"/>
              <a:cs typeface="Verdana" panose="020B0604030504040204" pitchFamily="34" charset="0"/>
            </a:endParaRPr>
          </a:p>
          <a:p>
            <a:pPr marL="342900" indent="-342900">
              <a:lnSpc>
                <a:spcPct val="150000"/>
              </a:lnSpc>
              <a:buFont typeface="Wingdings" panose="05000000000000000000" pitchFamily="2" charset="2"/>
              <a:buChar char="ü"/>
            </a:pPr>
            <a:r>
              <a:rPr lang="zh-CN" altLang="en-US" sz="2000" b="1" dirty="0">
                <a:solidFill>
                  <a:srgbClr val="002060"/>
                </a:solidFill>
                <a:ea typeface="Verdana" panose="020B0604030504040204" pitchFamily="34" charset="0"/>
                <a:cs typeface="Verdana" panose="020B0604030504040204" pitchFamily="34" charset="0"/>
              </a:rPr>
              <a:t>强劲的就业机会增长</a:t>
            </a:r>
            <a:endParaRPr lang="en-US" altLang="zh-CN" sz="2000" b="1" dirty="0">
              <a:solidFill>
                <a:srgbClr val="002060"/>
              </a:solidFill>
              <a:ea typeface="Verdana" panose="020B0604030504040204" pitchFamily="34" charset="0"/>
              <a:cs typeface="Verdana" panose="020B0604030504040204" pitchFamily="34" charset="0"/>
            </a:endParaRPr>
          </a:p>
          <a:p>
            <a:pPr marL="342900" indent="-342900">
              <a:lnSpc>
                <a:spcPct val="150000"/>
              </a:lnSpc>
              <a:buFont typeface="Wingdings" panose="05000000000000000000" pitchFamily="2" charset="2"/>
              <a:buChar char="ü"/>
            </a:pPr>
            <a:r>
              <a:rPr lang="zh-CN" altLang="en-US" sz="2000" b="1" dirty="0">
                <a:solidFill>
                  <a:srgbClr val="002060"/>
                </a:solidFill>
                <a:ea typeface="Verdana" panose="020B0604030504040204" pitchFamily="34" charset="0"/>
                <a:cs typeface="Verdana" panose="020B0604030504040204" pitchFamily="34" charset="0"/>
              </a:rPr>
              <a:t>移民加分 </a:t>
            </a:r>
            <a:r>
              <a:rPr lang="en-US" altLang="zh-CN" sz="2000" b="1" dirty="0">
                <a:solidFill>
                  <a:srgbClr val="002060"/>
                </a:solidFill>
                <a:ea typeface="Verdana" panose="020B0604030504040204" pitchFamily="34" charset="0"/>
                <a:cs typeface="Verdana" panose="020B0604030504040204" pitchFamily="34" charset="0"/>
              </a:rPr>
              <a:t>30</a:t>
            </a:r>
          </a:p>
          <a:p>
            <a:pPr marL="342900" indent="-342900">
              <a:lnSpc>
                <a:spcPct val="150000"/>
              </a:lnSpc>
              <a:buFont typeface="Wingdings" panose="05000000000000000000" pitchFamily="2" charset="2"/>
              <a:buChar char="ü"/>
            </a:pPr>
            <a:r>
              <a:rPr lang="zh-CN" altLang="en-US" sz="2000" b="1" dirty="0">
                <a:solidFill>
                  <a:srgbClr val="002060"/>
                </a:solidFill>
                <a:ea typeface="Verdana" panose="020B0604030504040204" pitchFamily="34" charset="0"/>
                <a:cs typeface="Verdana" panose="020B0604030504040204" pitchFamily="34" charset="0"/>
              </a:rPr>
              <a:t>高达 </a:t>
            </a:r>
            <a:r>
              <a:rPr lang="en-US" altLang="zh-CN" sz="2000" b="1" dirty="0">
                <a:solidFill>
                  <a:srgbClr val="002060"/>
                </a:solidFill>
                <a:ea typeface="Verdana" panose="020B0604030504040204" pitchFamily="34" charset="0"/>
                <a:cs typeface="Verdana" panose="020B0604030504040204" pitchFamily="34" charset="0"/>
              </a:rPr>
              <a:t>3</a:t>
            </a:r>
            <a:r>
              <a:rPr lang="zh-CN" altLang="en-US" sz="2000" b="1" dirty="0">
                <a:solidFill>
                  <a:srgbClr val="002060"/>
                </a:solidFill>
                <a:ea typeface="Verdana" panose="020B0604030504040204" pitchFamily="34" charset="0"/>
                <a:cs typeface="Verdana" panose="020B0604030504040204" pitchFamily="34" charset="0"/>
              </a:rPr>
              <a:t>年的开放工</a:t>
            </a:r>
            <a:r>
              <a:rPr lang="zh-CN" altLang="en-US" sz="2000" b="1" dirty="0" smtClean="0">
                <a:solidFill>
                  <a:srgbClr val="002060"/>
                </a:solidFill>
                <a:ea typeface="Verdana" panose="020B0604030504040204" pitchFamily="34" charset="0"/>
                <a:cs typeface="Verdana" panose="020B0604030504040204" pitchFamily="34" charset="0"/>
              </a:rPr>
              <a:t>签</a:t>
            </a:r>
            <a:endParaRPr lang="en-US" altLang="zh-CN" sz="2000" b="1" dirty="0" smtClean="0">
              <a:solidFill>
                <a:srgbClr val="002060"/>
              </a:solidFill>
              <a:ea typeface="Verdana" panose="020B0604030504040204" pitchFamily="34" charset="0"/>
              <a:cs typeface="Verdana" panose="020B0604030504040204" pitchFamily="34" charset="0"/>
            </a:endParaRPr>
          </a:p>
          <a:p>
            <a:pPr marL="342900" indent="-342900">
              <a:lnSpc>
                <a:spcPct val="150000"/>
              </a:lnSpc>
              <a:buFont typeface="Wingdings" panose="05000000000000000000" pitchFamily="2" charset="2"/>
              <a:buChar char="ü"/>
            </a:pPr>
            <a:r>
              <a:rPr lang="en-US" altLang="zh-CN" sz="2000" b="1" dirty="0" smtClean="0">
                <a:solidFill>
                  <a:srgbClr val="002060"/>
                </a:solidFill>
                <a:ea typeface="Verdana" panose="020B0604030504040204" pitchFamily="34" charset="0"/>
                <a:cs typeface="Verdana" panose="020B0604030504040204" pitchFamily="34" charset="0"/>
              </a:rPr>
              <a:t>Job ready </a:t>
            </a:r>
            <a:r>
              <a:rPr lang="en-US" altLang="zh-CN" sz="2000" b="1" dirty="0" err="1" smtClean="0">
                <a:solidFill>
                  <a:srgbClr val="002060"/>
                </a:solidFill>
                <a:ea typeface="Verdana" panose="020B0604030504040204" pitchFamily="34" charset="0"/>
                <a:cs typeface="Verdana" panose="020B0604030504040204" pitchFamily="34" charset="0"/>
              </a:rPr>
              <a:t>programme</a:t>
            </a:r>
            <a:endParaRPr lang="en-NZ" sz="2000" b="1" dirty="0">
              <a:solidFill>
                <a:srgbClr val="002060"/>
              </a:solidFill>
              <a:ea typeface="Verdana" panose="020B0604030504040204" pitchFamily="34" charset="0"/>
              <a:cs typeface="Verdana" panose="020B0604030504040204" pitchFamily="34" charset="0"/>
            </a:endParaRPr>
          </a:p>
          <a:p>
            <a:endParaRPr lang="en-US" altLang="zh-CN" sz="2000" b="1" dirty="0" smtClean="0">
              <a:solidFill>
                <a:srgbClr val="002060"/>
              </a:solidFill>
              <a:ea typeface="Verdana" panose="020B0604030504040204" pitchFamily="34" charset="0"/>
              <a:cs typeface="Verdana" panose="020B0604030504040204" pitchFamily="34" charset="0"/>
            </a:endParaRPr>
          </a:p>
          <a:p>
            <a:endParaRPr lang="en-NZ" sz="2000" b="1" dirty="0">
              <a:solidFill>
                <a:srgbClr val="002060"/>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068843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Master #4">
  <a:themeElements>
    <a:clrScheme name="">
      <a:dk1>
        <a:srgbClr val="000000"/>
      </a:dk1>
      <a:lt1>
        <a:srgbClr val="FFFFFF"/>
      </a:lt1>
      <a:dk2>
        <a:srgbClr val="000000"/>
      </a:dk2>
      <a:lt2>
        <a:srgbClr val="808080"/>
      </a:lt2>
      <a:accent1>
        <a:srgbClr val="E6E6E6"/>
      </a:accent1>
      <a:accent2>
        <a:srgbClr val="333399"/>
      </a:accent2>
      <a:accent3>
        <a:srgbClr val="FFFFFF"/>
      </a:accent3>
      <a:accent4>
        <a:srgbClr val="000000"/>
      </a:accent4>
      <a:accent5>
        <a:srgbClr val="F0F0F0"/>
      </a:accent5>
      <a:accent6>
        <a:srgbClr val="2D2D8A"/>
      </a:accent6>
      <a:hlink>
        <a:srgbClr val="009999"/>
      </a:hlink>
      <a:folHlink>
        <a:srgbClr val="99CC00"/>
      </a:folHlink>
    </a:clrScheme>
    <a:fontScheme name="Master #4">
      <a:majorFont>
        <a:latin typeface="Georgia"/>
        <a:ea typeface="ヒラギノ明朝 ProN W6"/>
        <a:cs typeface="ヒラギノ明朝 ProN W6"/>
      </a:majorFont>
      <a:minorFont>
        <a:latin typeface="Calibri"/>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Master #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F0AC010A70C6646886A58F414956A59" ma:contentTypeVersion="0" ma:contentTypeDescription="Create a new document." ma:contentTypeScope="" ma:versionID="780396f98bfde2245569d121a927e77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6780596-54DE-43C9-BEFC-8A81E862889F}">
  <ds:schemaRefs>
    <ds:schemaRef ds:uri="http://schemas.microsoft.com/sharepoint/v3/contenttype/forms"/>
  </ds:schemaRefs>
</ds:datastoreItem>
</file>

<file path=customXml/itemProps2.xml><?xml version="1.0" encoding="utf-8"?>
<ds:datastoreItem xmlns:ds="http://schemas.openxmlformats.org/officeDocument/2006/customXml" ds:itemID="{FB30A29C-626D-4D1E-A443-580E96E76D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EBCB6355-A145-4FEC-8E23-864D97EFC33F}">
  <ds:schemaRefs>
    <ds:schemaRef ds:uri="http://schemas.openxmlformats.org/package/2006/metadata/core-properties"/>
    <ds:schemaRef ds:uri="http://purl.org/dc/terms/"/>
    <ds:schemaRef ds:uri="http://schemas.microsoft.com/office/2006/metadata/properties"/>
    <ds:schemaRef ds:uri="http://schemas.microsoft.com/office/2006/documentManagement/types"/>
    <ds:schemaRef ds:uri="http://purl.org/dc/elements/1.1/"/>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4950</TotalTime>
  <Words>2535</Words>
  <Application>Microsoft Office PowerPoint</Application>
  <PresentationFormat>On-screen Show (4:3)</PresentationFormat>
  <Paragraphs>301</Paragraphs>
  <Slides>33</Slides>
  <Notes>18</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33</vt:i4>
      </vt:variant>
    </vt:vector>
  </HeadingPairs>
  <TitlesOfParts>
    <vt:vector size="49" baseType="lpstr">
      <vt:lpstr>Gill Sans</vt:lpstr>
      <vt:lpstr>MS PGothic</vt:lpstr>
      <vt:lpstr>MS PGothic</vt:lpstr>
      <vt:lpstr>SimSun</vt:lpstr>
      <vt:lpstr>SimSun</vt:lpstr>
      <vt:lpstr>ヒラギノ明朝 ProN W6</vt:lpstr>
      <vt:lpstr>ヒラギノ角ゴ Pro W3</vt:lpstr>
      <vt:lpstr>ヒラギノ角ゴ ProN W3</vt:lpstr>
      <vt:lpstr>Arial</vt:lpstr>
      <vt:lpstr>Calibri</vt:lpstr>
      <vt:lpstr>Georgia</vt:lpstr>
      <vt:lpstr>Symbol</vt:lpstr>
      <vt:lpstr>Times New Roman</vt:lpstr>
      <vt:lpstr>Verdana</vt:lpstr>
      <vt:lpstr>Wingdings</vt:lpstr>
      <vt:lpstr>Master #4</vt:lpstr>
      <vt:lpstr>PowerPoint Presentation</vt:lpstr>
      <vt:lpstr>PowerPoint Presentation</vt:lpstr>
      <vt:lpstr>基督城#花园之城 </vt:lpstr>
      <vt:lpstr>为什么选择基督城？</vt:lpstr>
      <vt:lpstr>PowerPoint Presentation</vt:lpstr>
      <vt:lpstr>PowerPoint Presentation</vt:lpstr>
      <vt:lpstr>PowerPoint Presentation</vt:lpstr>
      <vt:lpstr>为什么选择基督城这座#机遇之城？ </vt:lpstr>
      <vt:lpstr>基督城这座#机遇之城 </vt:lpstr>
      <vt:lpstr>PowerPoint Presentation</vt:lpstr>
      <vt:lpstr>PowerPoint Presentation</vt:lpstr>
      <vt:lpstr>坎特伯雷大学</vt:lpstr>
      <vt:lpstr>PowerPoint Presentation</vt:lpstr>
      <vt:lpstr>PowerPoint Presentation</vt:lpstr>
      <vt:lpstr>PowerPoint Presentation</vt:lpstr>
      <vt:lpstr>授课型 商学硕士</vt:lpstr>
      <vt:lpstr>研究型 商学硕士 – 需同样专业的本科背景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教育和师范</vt:lpstr>
      <vt:lpstr>体育训练和健康科学专业</vt:lpstr>
      <vt:lpstr>PowerPoint Presentation</vt:lpstr>
      <vt:lpstr>最新传媒本科学位</vt:lpstr>
      <vt:lpstr>Master of Applied Translation and Interpreting</vt:lpstr>
      <vt:lpstr>PowerPoint Presentation</vt:lpstr>
      <vt:lpstr>PowerPoint Presentation</vt:lpstr>
      <vt:lpstr>合作方式</vt:lpstr>
    </vt:vector>
  </TitlesOfParts>
  <Company>University of Canterbury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tpm27</dc:creator>
  <cp:lastModifiedBy>Elizabeth Zou</cp:lastModifiedBy>
  <cp:revision>399</cp:revision>
  <dcterms:created xsi:type="dcterms:W3CDTF">2016-03-07T03:30:27Z</dcterms:created>
  <dcterms:modified xsi:type="dcterms:W3CDTF">2019-12-10T14:22:17Z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0x0101007F0AC010A70C6646886A58F414956A59</vt:lpwstr>
  </property>
</Properties>
</file>